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60" r:id="rId3"/>
    <p:sldId id="261" r:id="rId4"/>
    <p:sldId id="262" r:id="rId5"/>
    <p:sldId id="276" r:id="rId6"/>
    <p:sldId id="282" r:id="rId7"/>
    <p:sldId id="283" r:id="rId8"/>
    <p:sldId id="271" r:id="rId9"/>
    <p:sldId id="275" r:id="rId10"/>
    <p:sldId id="265" r:id="rId11"/>
    <p:sldId id="277" r:id="rId12"/>
    <p:sldId id="284" r:id="rId13"/>
    <p:sldId id="278" r:id="rId14"/>
    <p:sldId id="267" r:id="rId15"/>
    <p:sldId id="279" r:id="rId16"/>
    <p:sldId id="268" r:id="rId17"/>
    <p:sldId id="272" r:id="rId18"/>
    <p:sldId id="280" r:id="rId19"/>
    <p:sldId id="269" r:id="rId20"/>
    <p:sldId id="285" r:id="rId21"/>
    <p:sldId id="281" r:id="rId22"/>
    <p:sldId id="286"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5"/>
    <p:restoredTop sz="94694"/>
  </p:normalViewPr>
  <p:slideViewPr>
    <p:cSldViewPr snapToGrid="0">
      <p:cViewPr varScale="1">
        <p:scale>
          <a:sx n="121" d="100"/>
          <a:sy n="121" d="100"/>
        </p:scale>
        <p:origin x="2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l-PL"/>
              <a:t>Kliknij, aby edytować styl</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99F3E5C-3154-BA42-9BF8-53E78D20E5A3}" type="datetimeFigureOut">
              <a:rPr lang="pl-PL" smtClean="0"/>
              <a:t>7.04.2025</a:t>
            </a:fld>
            <a:endParaRPr lang="pl-PL"/>
          </a:p>
        </p:txBody>
      </p:sp>
      <p:sp>
        <p:nvSpPr>
          <p:cNvPr id="5" name="Footer Placeholder 4"/>
          <p:cNvSpPr>
            <a:spLocks noGrp="1"/>
          </p:cNvSpPr>
          <p:nvPr>
            <p:ph type="ftr" sz="quarter" idx="11"/>
          </p:nvPr>
        </p:nvSpPr>
        <p:spPr>
          <a:xfrm>
            <a:off x="1876424" y="5410201"/>
            <a:ext cx="5124886" cy="365125"/>
          </a:xfrm>
        </p:spPr>
        <p:txBody>
          <a:bodyPr/>
          <a:lstStyle/>
          <a:p>
            <a:endParaRPr lang="pl-PL"/>
          </a:p>
        </p:txBody>
      </p:sp>
      <p:sp>
        <p:nvSpPr>
          <p:cNvPr id="6" name="Slide Number Placeholder 5"/>
          <p:cNvSpPr>
            <a:spLocks noGrp="1"/>
          </p:cNvSpPr>
          <p:nvPr>
            <p:ph type="sldNum" sz="quarter" idx="12"/>
          </p:nvPr>
        </p:nvSpPr>
        <p:spPr>
          <a:xfrm>
            <a:off x="9896911" y="5410199"/>
            <a:ext cx="771089" cy="365125"/>
          </a:xfrm>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356334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l-PL"/>
              <a:t>Kliknij ikonę, aby dodać obraz</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288884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l-PL"/>
              <a:t>Kliknij, aby edytować styl</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337970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l-PL"/>
              <a:t>Kliknij, aby edytować styl</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518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l-PL"/>
              <a:t>Kliknij, aby edytować styl</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838640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l-PL"/>
              <a:t>Kliknij, aby edytować styl</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3" name="Date Placeholder 2"/>
          <p:cNvSpPr>
            <a:spLocks noGrp="1"/>
          </p:cNvSpPr>
          <p:nvPr>
            <p:ph type="dt" sz="half" idx="10"/>
          </p:nvPr>
        </p:nvSpPr>
        <p:spPr/>
        <p:txBody>
          <a:bodyPr/>
          <a:lstStyle/>
          <a:p>
            <a:fld id="{599F3E5C-3154-BA42-9BF8-53E78D20E5A3}" type="datetimeFigureOut">
              <a:rPr lang="pl-PL" smtClean="0"/>
              <a:t>7.04.2025</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4248771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l-PL"/>
              <a:t>Kliknij, aby edytować styl</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l-PL"/>
              <a:t>Kliknij ikonę, aby dodać obraz</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l-PL"/>
              <a:t>Kliknij ikonę, aby dodać obraz</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l-PL"/>
              <a:t>Kliknij ikonę, aby dodać obraz</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3" name="Date Placeholder 2"/>
          <p:cNvSpPr>
            <a:spLocks noGrp="1"/>
          </p:cNvSpPr>
          <p:nvPr>
            <p:ph type="dt" sz="half" idx="10"/>
          </p:nvPr>
        </p:nvSpPr>
        <p:spPr/>
        <p:txBody>
          <a:bodyPr/>
          <a:lstStyle/>
          <a:p>
            <a:fld id="{599F3E5C-3154-BA42-9BF8-53E78D20E5A3}" type="datetimeFigureOut">
              <a:rPr lang="pl-PL" smtClean="0"/>
              <a:t>7.04.2025</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2383488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ncho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599F3E5C-3154-BA42-9BF8-53E78D20E5A3}" type="datetimeFigureOut">
              <a:rPr lang="pl-PL" smtClean="0"/>
              <a:t>7.04.2025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3109474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599F3E5C-3154-BA42-9BF8-53E78D20E5A3}" type="datetimeFigureOut">
              <a:rPr lang="pl-PL" smtClean="0"/>
              <a:t>7.04.2025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71204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599F3E5C-3154-BA42-9BF8-53E78D20E5A3}" type="datetimeFigureOut">
              <a:rPr lang="pl-PL" smtClean="0"/>
              <a:t>7.04.2025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41731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99F3E5C-3154-BA42-9BF8-53E78D20E5A3}" type="datetimeFigureOut">
              <a:rPr lang="pl-PL" smtClean="0"/>
              <a:t>7.04.2025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3675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331191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l-PL"/>
              <a:t>Kliknij, aby edytować styl</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41410" y="3073397"/>
            <a:ext cx="4878391" cy="2717801"/>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172200" y="3073397"/>
            <a:ext cx="4875210" cy="2717801"/>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99F3E5C-3154-BA42-9BF8-53E78D20E5A3}" type="datetimeFigureOut">
              <a:rPr lang="pl-PL" smtClean="0"/>
              <a:t>7.04.2025</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71954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599F3E5C-3154-BA42-9BF8-53E78D20E5A3}" type="datetimeFigureOut">
              <a:rPr lang="pl-PL" smtClean="0"/>
              <a:t>7.04.2025</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925625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F3E5C-3154-BA42-9BF8-53E78D20E5A3}" type="datetimeFigureOut">
              <a:rPr lang="pl-PL" smtClean="0"/>
              <a:t>7.04.2025</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247253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l-PL"/>
              <a:t>Kliknij, aby edytować styl</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4090132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599F3E5C-3154-BA42-9BF8-53E78D20E5A3}" type="datetimeFigureOut">
              <a:rPr lang="pl-PL" smtClean="0"/>
              <a:t>7.04.2025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761D4C8D-8B4B-724A-9897-3EE1C608538F}" type="slidenum">
              <a:rPr lang="pl-PL" smtClean="0"/>
              <a:t>‹#›</a:t>
            </a:fld>
            <a:endParaRPr lang="pl-PL"/>
          </a:p>
        </p:txBody>
      </p:sp>
    </p:spTree>
    <p:extLst>
      <p:ext uri="{BB962C8B-B14F-4D97-AF65-F5344CB8AC3E}">
        <p14:creationId xmlns:p14="http://schemas.microsoft.com/office/powerpoint/2010/main" val="1160716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9F3E5C-3154-BA42-9BF8-53E78D20E5A3}" type="datetimeFigureOut">
              <a:rPr lang="pl-PL" smtClean="0"/>
              <a:t>7.04.2025</a:t>
            </a:fld>
            <a:endParaRPr lang="pl-P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61D4C8D-8B4B-724A-9897-3EE1C608538F}" type="slidenum">
              <a:rPr lang="pl-PL" smtClean="0"/>
              <a:t>‹#›</a:t>
            </a:fld>
            <a:endParaRPr lang="pl-PL"/>
          </a:p>
        </p:txBody>
      </p:sp>
    </p:spTree>
    <p:extLst>
      <p:ext uri="{BB962C8B-B14F-4D97-AF65-F5344CB8AC3E}">
        <p14:creationId xmlns:p14="http://schemas.microsoft.com/office/powerpoint/2010/main" val="388507081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rbeitnow.com/terms" TargetMode="External"/><Relationship Id="rId2" Type="http://schemas.openxmlformats.org/officeDocument/2006/relationships/hyperlink" Target="https://www.arbeitnow.com/robots.txt"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ED6EFE-DF01-6532-5061-C4A80CBCA9B3}"/>
              </a:ext>
            </a:extLst>
          </p:cNvPr>
          <p:cNvSpPr>
            <a:spLocks noGrp="1"/>
          </p:cNvSpPr>
          <p:nvPr>
            <p:ph type="ctrTitle"/>
          </p:nvPr>
        </p:nvSpPr>
        <p:spPr>
          <a:xfrm>
            <a:off x="1776248" y="1995799"/>
            <a:ext cx="8017532" cy="2421464"/>
          </a:xfrm>
        </p:spPr>
        <p:txBody>
          <a:bodyPr>
            <a:normAutofit/>
          </a:bodyPr>
          <a:lstStyle/>
          <a:p>
            <a:pPr algn="l"/>
            <a:r>
              <a:rPr lang="en-US" b="1" noProof="0" dirty="0" err="1">
                <a:effectLst/>
                <a:latin typeface="Menlo" panose="020B0609030804020204" pitchFamily="49" charset="0"/>
              </a:rPr>
              <a:t>Webscraping</a:t>
            </a:r>
            <a:r>
              <a:rPr lang="en-US" b="1" noProof="0" dirty="0">
                <a:effectLst/>
                <a:latin typeface="Menlo" panose="020B0609030804020204" pitchFamily="49" charset="0"/>
              </a:rPr>
              <a:t> and Social Media Scraping Project</a:t>
            </a:r>
            <a:endParaRPr lang="en-US" noProof="0" dirty="0"/>
          </a:p>
        </p:txBody>
      </p:sp>
      <p:sp>
        <p:nvSpPr>
          <p:cNvPr id="3" name="Podtytuł 2">
            <a:extLst>
              <a:ext uri="{FF2B5EF4-FFF2-40B4-BE49-F238E27FC236}">
                <a16:creationId xmlns:a16="http://schemas.microsoft.com/office/drawing/2014/main" id="{B372B5C7-7212-3A8C-A758-A454F4BDCB5C}"/>
              </a:ext>
            </a:extLst>
          </p:cNvPr>
          <p:cNvSpPr>
            <a:spLocks noGrp="1"/>
          </p:cNvSpPr>
          <p:nvPr>
            <p:ph type="subTitle" idx="1"/>
          </p:nvPr>
        </p:nvSpPr>
        <p:spPr>
          <a:xfrm>
            <a:off x="6568965" y="5237069"/>
            <a:ext cx="5232291" cy="1405467"/>
          </a:xfrm>
        </p:spPr>
        <p:txBody>
          <a:bodyPr/>
          <a:lstStyle/>
          <a:p>
            <a:pPr algn="r">
              <a:lnSpc>
                <a:spcPts val="1350"/>
              </a:lnSpc>
              <a:buNone/>
            </a:pPr>
            <a:r>
              <a:rPr lang="en-US" b="1" noProof="0" dirty="0">
                <a:solidFill>
                  <a:srgbClr val="569CD6"/>
                </a:solidFill>
                <a:effectLst/>
                <a:latin typeface="Menlo" panose="020B0609030804020204" pitchFamily="49" charset="0"/>
              </a:rPr>
              <a:t>08.04.2025</a:t>
            </a:r>
            <a:endParaRPr lang="en-US" b="0" noProof="0" dirty="0">
              <a:solidFill>
                <a:srgbClr val="CCCCCC"/>
              </a:solidFill>
              <a:effectLst/>
              <a:latin typeface="Menlo" panose="020B0609030804020204" pitchFamily="49" charset="0"/>
            </a:endParaRPr>
          </a:p>
          <a:p>
            <a:pPr algn="r">
              <a:lnSpc>
                <a:spcPts val="1350"/>
              </a:lnSpc>
            </a:pPr>
            <a:br>
              <a:rPr lang="en-US" b="0" noProof="0" dirty="0">
                <a:solidFill>
                  <a:srgbClr val="CCCCCC"/>
                </a:solidFill>
                <a:effectLst/>
                <a:latin typeface="Menlo" panose="020B0609030804020204" pitchFamily="49" charset="0"/>
              </a:rPr>
            </a:br>
            <a:r>
              <a:rPr lang="en-US" b="1" noProof="0" dirty="0">
                <a:solidFill>
                  <a:srgbClr val="569CD6"/>
                </a:solidFill>
                <a:effectLst/>
                <a:latin typeface="Menlo" panose="020B0609030804020204" pitchFamily="49" charset="0"/>
              </a:rPr>
              <a:t>Anna Kędzierska-</a:t>
            </a:r>
            <a:r>
              <a:rPr lang="en-US" b="1" noProof="0" dirty="0" err="1">
                <a:solidFill>
                  <a:srgbClr val="569CD6"/>
                </a:solidFill>
                <a:effectLst/>
                <a:latin typeface="Menlo" panose="020B0609030804020204" pitchFamily="49" charset="0"/>
              </a:rPr>
              <a:t>Głodek</a:t>
            </a:r>
            <a:r>
              <a:rPr lang="en-US" b="1" noProof="0" dirty="0">
                <a:solidFill>
                  <a:srgbClr val="569CD6"/>
                </a:solidFill>
                <a:effectLst/>
                <a:latin typeface="Menlo" panose="020B0609030804020204" pitchFamily="49" charset="0"/>
              </a:rPr>
              <a:t> (332945)</a:t>
            </a:r>
          </a:p>
          <a:p>
            <a:pPr algn="r">
              <a:lnSpc>
                <a:spcPts val="1350"/>
              </a:lnSpc>
            </a:pPr>
            <a:r>
              <a:rPr lang="en-US" b="1" noProof="0" dirty="0">
                <a:solidFill>
                  <a:srgbClr val="569CD6"/>
                </a:solidFill>
                <a:effectLst/>
                <a:latin typeface="Menlo" panose="020B0609030804020204" pitchFamily="49" charset="0"/>
              </a:rPr>
              <a:t>Stanisław Godlewski (473016)</a:t>
            </a:r>
            <a:endParaRPr lang="en-US" b="0" noProof="0" dirty="0">
              <a:solidFill>
                <a:srgbClr val="CCCCCC"/>
              </a:solidFill>
              <a:effectLst/>
              <a:latin typeface="Menlo" panose="020B0609030804020204" pitchFamily="49" charset="0"/>
            </a:endParaRPr>
          </a:p>
          <a:p>
            <a:endParaRPr lang="en-US" noProof="0" dirty="0"/>
          </a:p>
        </p:txBody>
      </p:sp>
    </p:spTree>
    <p:extLst>
      <p:ext uri="{BB962C8B-B14F-4D97-AF65-F5344CB8AC3E}">
        <p14:creationId xmlns:p14="http://schemas.microsoft.com/office/powerpoint/2010/main" val="414921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3E8BA-93D9-778B-AAE8-0BEB8378C185}"/>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6736640-FCA4-2F9D-6C33-62236EF4A716}"/>
              </a:ext>
            </a:extLst>
          </p:cNvPr>
          <p:cNvSpPr>
            <a:spLocks noGrp="1"/>
          </p:cNvSpPr>
          <p:nvPr>
            <p:ph type="title"/>
          </p:nvPr>
        </p:nvSpPr>
        <p:spPr>
          <a:xfrm>
            <a:off x="1143001" y="32154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2.4. </a:t>
            </a:r>
            <a:r>
              <a:rPr lang="pl-PL" sz="2000" dirty="0" err="1">
                <a:latin typeface="Menlo" panose="020B0609030804020204" pitchFamily="49" charset="0"/>
              </a:rPr>
              <a:t>Define</a:t>
            </a:r>
            <a:r>
              <a:rPr lang="pl-PL" sz="2000" dirty="0">
                <a:latin typeface="Menlo" panose="020B0609030804020204" pitchFamily="49" charset="0"/>
              </a:rPr>
              <a:t> a list of </a:t>
            </a:r>
            <a:r>
              <a:rPr lang="pl-PL" sz="2000" dirty="0" err="1">
                <a:latin typeface="Menlo" panose="020B0609030804020204" pitchFamily="49" charset="0"/>
              </a:rPr>
              <a:t>keywords</a:t>
            </a:r>
            <a:r>
              <a:rPr lang="pl-PL" sz="2000" dirty="0">
                <a:latin typeface="Menlo" panose="020B0609030804020204" pitchFamily="49" charset="0"/>
              </a:rPr>
              <a:t>, AND</a:t>
            </a:r>
            <a:br>
              <a:rPr lang="pl-PL" sz="2000" dirty="0">
                <a:latin typeface="Menlo" panose="020B0609030804020204" pitchFamily="49" charset="0"/>
              </a:rPr>
            </a:br>
            <a:r>
              <a:rPr lang="pl-PL" sz="2000" dirty="0" err="1">
                <a:latin typeface="Menlo" panose="020B0609030804020204" pitchFamily="49" charset="0"/>
              </a:rPr>
              <a:t>function</a:t>
            </a:r>
            <a:r>
              <a:rPr lang="pl-PL" sz="2000" dirty="0">
                <a:latin typeface="Menlo" panose="020B0609030804020204" pitchFamily="49" charset="0"/>
              </a:rPr>
              <a:t> to </a:t>
            </a:r>
            <a:r>
              <a:rPr lang="pl-PL" sz="2000" dirty="0" err="1">
                <a:latin typeface="Menlo" panose="020B0609030804020204" pitchFamily="49" charset="0"/>
              </a:rPr>
              <a:t>extract</a:t>
            </a:r>
            <a:r>
              <a:rPr lang="pl-PL" sz="2000" dirty="0">
                <a:latin typeface="Menlo" panose="020B0609030804020204" pitchFamily="49" charset="0"/>
              </a:rPr>
              <a:t> </a:t>
            </a:r>
            <a:r>
              <a:rPr lang="pl-PL" sz="2000" dirty="0" err="1">
                <a:latin typeface="Menlo" panose="020B0609030804020204" pitchFamily="49" charset="0"/>
              </a:rPr>
              <a:t>keywords</a:t>
            </a:r>
            <a:r>
              <a:rPr lang="pl-PL" sz="2000" dirty="0">
                <a:latin typeface="Menlo" panose="020B0609030804020204" pitchFamily="49" charset="0"/>
              </a:rPr>
              <a:t> from </a:t>
            </a:r>
            <a:r>
              <a:rPr lang="pl-PL" sz="2000" dirty="0" err="1">
                <a:latin typeface="Menlo" panose="020B0609030804020204" pitchFamily="49" charset="0"/>
              </a:rPr>
              <a:t>text</a:t>
            </a:r>
            <a:endParaRPr lang="pl-PL" sz="2000" dirty="0">
              <a:latin typeface="Menlo" panose="020B0609030804020204" pitchFamily="49" charset="0"/>
            </a:endParaRPr>
          </a:p>
        </p:txBody>
      </p:sp>
      <p:sp>
        <p:nvSpPr>
          <p:cNvPr id="4" name="Symbol zastępczy numeru slajdu 3">
            <a:extLst>
              <a:ext uri="{FF2B5EF4-FFF2-40B4-BE49-F238E27FC236}">
                <a16:creationId xmlns:a16="http://schemas.microsoft.com/office/drawing/2014/main" id="{840EEB49-F26D-BEC9-7662-67D9F168AF7F}"/>
              </a:ext>
            </a:extLst>
          </p:cNvPr>
          <p:cNvSpPr>
            <a:spLocks noGrp="1"/>
          </p:cNvSpPr>
          <p:nvPr>
            <p:ph type="sldNum" sz="quarter" idx="12"/>
          </p:nvPr>
        </p:nvSpPr>
        <p:spPr/>
        <p:txBody>
          <a:bodyPr/>
          <a:lstStyle/>
          <a:p>
            <a:fld id="{761D4C8D-8B4B-724A-9897-3EE1C608538F}" type="slidenum">
              <a:rPr lang="pl-PL" smtClean="0"/>
              <a:t>10</a:t>
            </a:fld>
            <a:endParaRPr lang="pl-PL"/>
          </a:p>
        </p:txBody>
      </p:sp>
      <p:pic>
        <p:nvPicPr>
          <p:cNvPr id="5" name="Obraz 4">
            <a:extLst>
              <a:ext uri="{FF2B5EF4-FFF2-40B4-BE49-F238E27FC236}">
                <a16:creationId xmlns:a16="http://schemas.microsoft.com/office/drawing/2014/main" id="{E70AB48C-74BC-86EC-F804-9CE35FFA340E}"/>
              </a:ext>
            </a:extLst>
          </p:cNvPr>
          <p:cNvPicPr>
            <a:picLocks noChangeAspect="1"/>
          </p:cNvPicPr>
          <p:nvPr/>
        </p:nvPicPr>
        <p:blipFill>
          <a:blip r:embed="rId2"/>
          <a:stretch>
            <a:fillRect/>
          </a:stretch>
        </p:blipFill>
        <p:spPr>
          <a:xfrm>
            <a:off x="2870200" y="2034443"/>
            <a:ext cx="6451600" cy="4213956"/>
          </a:xfrm>
          <a:prstGeom prst="rect">
            <a:avLst/>
          </a:prstGeom>
        </p:spPr>
      </p:pic>
    </p:spTree>
    <p:extLst>
      <p:ext uri="{BB962C8B-B14F-4D97-AF65-F5344CB8AC3E}">
        <p14:creationId xmlns:p14="http://schemas.microsoft.com/office/powerpoint/2010/main" val="99007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C85F-62AF-0ACD-F762-4AB6897F51AF}"/>
              </a:ext>
            </a:extLst>
          </p:cNvPr>
          <p:cNvSpPr>
            <a:spLocks noGrp="1"/>
          </p:cNvSpPr>
          <p:nvPr>
            <p:ph type="title"/>
          </p:nvPr>
        </p:nvSpPr>
        <p:spPr/>
        <p:txBody>
          <a:bodyPr/>
          <a:lstStyle/>
          <a:p>
            <a:r>
              <a:rPr lang="en-US" dirty="0">
                <a:latin typeface="Tw Cen MT"/>
              </a:rPr>
              <a:t>Description of Extracting with Keywords</a:t>
            </a:r>
          </a:p>
        </p:txBody>
      </p:sp>
      <p:sp>
        <p:nvSpPr>
          <p:cNvPr id="3" name="Content Placeholder 2">
            <a:extLst>
              <a:ext uri="{FF2B5EF4-FFF2-40B4-BE49-F238E27FC236}">
                <a16:creationId xmlns:a16="http://schemas.microsoft.com/office/drawing/2014/main" id="{46485B9C-49A0-93A1-426C-4659DD04B568}"/>
              </a:ext>
            </a:extLst>
          </p:cNvPr>
          <p:cNvSpPr>
            <a:spLocks noGrp="1"/>
          </p:cNvSpPr>
          <p:nvPr>
            <p:ph idx="1"/>
          </p:nvPr>
        </p:nvSpPr>
        <p:spPr>
          <a:xfrm>
            <a:off x="1141412" y="1818562"/>
            <a:ext cx="9905999" cy="4420919"/>
          </a:xfrm>
        </p:spPr>
        <p:txBody>
          <a:bodyPr vert="horz" lIns="91440" tIns="45720" rIns="91440" bIns="45720" rtlCol="0" anchor="t">
            <a:normAutofit fontScale="70000" lnSpcReduction="20000"/>
          </a:bodyPr>
          <a:lstStyle/>
          <a:p>
            <a:r>
              <a:rPr lang="en-US" b="1" dirty="0">
                <a:latin typeface="Menlo"/>
              </a:rPr>
              <a:t>Defined the Keywords List</a:t>
            </a:r>
            <a:r>
              <a:rPr lang="en-US" dirty="0">
                <a:latin typeface="Menlo"/>
              </a:rPr>
              <a:t>: Made a list of important keywords related to the topic, including job titles and skills needed to find job opportunities.</a:t>
            </a:r>
          </a:p>
          <a:p>
            <a:r>
              <a:rPr lang="en-US" b="1" dirty="0">
                <a:latin typeface="Menlo"/>
              </a:rPr>
              <a:t>Function to Extract Keywords</a:t>
            </a:r>
            <a:r>
              <a:rPr lang="en-US" dirty="0">
                <a:latin typeface="Menlo"/>
              </a:rPr>
              <a:t>: Created a function that looked through the text for the keywords in the list and gathered all the keywords it found for review.</a:t>
            </a:r>
          </a:p>
          <a:p>
            <a:r>
              <a:rPr lang="en-US" b="1" dirty="0">
                <a:latin typeface="Menlo"/>
              </a:rPr>
              <a:t>Used the Function</a:t>
            </a:r>
            <a:r>
              <a:rPr lang="en-US" dirty="0">
                <a:latin typeface="Menlo"/>
              </a:rPr>
              <a:t>: Ran the keyword extraction function on the text taken from the website, which gave a list of keywords that fit the criteria.</a:t>
            </a:r>
          </a:p>
          <a:p>
            <a:r>
              <a:rPr lang="en-US" b="1" dirty="0">
                <a:latin typeface="Menlo"/>
              </a:rPr>
              <a:t>Implemented in a Web Scraper</a:t>
            </a:r>
            <a:r>
              <a:rPr lang="en-US" dirty="0">
                <a:latin typeface="Menlo"/>
              </a:rPr>
              <a:t>: Added the keyword extraction function into the web scraper, so it could automatically check the text pulled from the website.</a:t>
            </a:r>
          </a:p>
          <a:p>
            <a:r>
              <a:rPr lang="en-US" b="1" dirty="0">
                <a:latin typeface="Menlo"/>
              </a:rPr>
              <a:t>Returned Results</a:t>
            </a:r>
            <a:r>
              <a:rPr lang="en-US" dirty="0">
                <a:latin typeface="Menlo"/>
              </a:rPr>
              <a:t>: Made sure the function returned a complete list of found keywords, which helped with further analysis and understanding of the job data.</a:t>
            </a:r>
          </a:p>
          <a:p>
            <a:endParaRPr lang="en-US" dirty="0"/>
          </a:p>
        </p:txBody>
      </p:sp>
    </p:spTree>
    <p:extLst>
      <p:ext uri="{BB962C8B-B14F-4D97-AF65-F5344CB8AC3E}">
        <p14:creationId xmlns:p14="http://schemas.microsoft.com/office/powerpoint/2010/main" val="2524510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0E4F1-9C14-9205-C4C9-FD486F2F07C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F40D663B-48D8-9675-8331-108205953258}"/>
              </a:ext>
            </a:extLst>
          </p:cNvPr>
          <p:cNvSpPr>
            <a:spLocks noGrp="1"/>
          </p:cNvSpPr>
          <p:nvPr>
            <p:ph type="title"/>
          </p:nvPr>
        </p:nvSpPr>
        <p:spPr>
          <a:xfrm>
            <a:off x="1143001" y="32154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2.5. </a:t>
            </a:r>
            <a:r>
              <a:rPr lang="pl-PL" sz="2000" dirty="0" err="1">
                <a:latin typeface="Menlo" panose="020B0609030804020204" pitchFamily="49" charset="0"/>
              </a:rPr>
              <a:t>Scrape</a:t>
            </a:r>
            <a:r>
              <a:rPr lang="pl-PL" sz="2000" dirty="0">
                <a:latin typeface="Menlo" panose="020B0609030804020204" pitchFamily="49" charset="0"/>
              </a:rPr>
              <a:t> </a:t>
            </a:r>
            <a:r>
              <a:rPr lang="pl-PL" sz="2000" dirty="0" err="1">
                <a:latin typeface="Menlo" panose="020B0609030804020204" pitchFamily="49" charset="0"/>
              </a:rPr>
              <a:t>job</a:t>
            </a:r>
            <a:r>
              <a:rPr lang="pl-PL" sz="2000" dirty="0">
                <a:latin typeface="Menlo" panose="020B0609030804020204" pitchFamily="49" charset="0"/>
              </a:rPr>
              <a:t> </a:t>
            </a:r>
            <a:r>
              <a:rPr lang="pl-PL" sz="2000" dirty="0" err="1">
                <a:latin typeface="Menlo" panose="020B0609030804020204" pitchFamily="49" charset="0"/>
              </a:rPr>
              <a:t>details</a:t>
            </a:r>
            <a:r>
              <a:rPr lang="pl-PL" sz="2000" dirty="0">
                <a:latin typeface="Menlo" panose="020B0609030804020204" pitchFamily="49" charset="0"/>
              </a:rPr>
              <a:t> 1</a:t>
            </a:r>
          </a:p>
        </p:txBody>
      </p:sp>
      <p:sp>
        <p:nvSpPr>
          <p:cNvPr id="3" name="Symbol zastępczy numeru slajdu 2">
            <a:extLst>
              <a:ext uri="{FF2B5EF4-FFF2-40B4-BE49-F238E27FC236}">
                <a16:creationId xmlns:a16="http://schemas.microsoft.com/office/drawing/2014/main" id="{4A20CD7C-CAF6-CFD8-3475-107A92D62429}"/>
              </a:ext>
            </a:extLst>
          </p:cNvPr>
          <p:cNvSpPr>
            <a:spLocks noGrp="1"/>
          </p:cNvSpPr>
          <p:nvPr>
            <p:ph type="sldNum" sz="quarter" idx="12"/>
          </p:nvPr>
        </p:nvSpPr>
        <p:spPr/>
        <p:txBody>
          <a:bodyPr/>
          <a:lstStyle/>
          <a:p>
            <a:fld id="{761D4C8D-8B4B-724A-9897-3EE1C608538F}" type="slidenum">
              <a:rPr lang="pl-PL" smtClean="0"/>
              <a:t>12</a:t>
            </a:fld>
            <a:endParaRPr lang="pl-PL"/>
          </a:p>
        </p:txBody>
      </p:sp>
      <p:pic>
        <p:nvPicPr>
          <p:cNvPr id="5" name="Obraz 4">
            <a:extLst>
              <a:ext uri="{FF2B5EF4-FFF2-40B4-BE49-F238E27FC236}">
                <a16:creationId xmlns:a16="http://schemas.microsoft.com/office/drawing/2014/main" id="{72A93E03-8B2E-1CE3-4D6D-72A187DEF74E}"/>
              </a:ext>
            </a:extLst>
          </p:cNvPr>
          <p:cNvPicPr>
            <a:picLocks noChangeAspect="1"/>
          </p:cNvPicPr>
          <p:nvPr/>
        </p:nvPicPr>
        <p:blipFill>
          <a:blip r:embed="rId2"/>
          <a:stretch>
            <a:fillRect/>
          </a:stretch>
        </p:blipFill>
        <p:spPr>
          <a:xfrm>
            <a:off x="3349412" y="1800115"/>
            <a:ext cx="5493176" cy="4688582"/>
          </a:xfrm>
          <a:prstGeom prst="rect">
            <a:avLst/>
          </a:prstGeom>
        </p:spPr>
      </p:pic>
    </p:spTree>
    <p:extLst>
      <p:ext uri="{BB962C8B-B14F-4D97-AF65-F5344CB8AC3E}">
        <p14:creationId xmlns:p14="http://schemas.microsoft.com/office/powerpoint/2010/main" val="4131458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4689-7088-FB1A-B1E4-2E090E93DB0D}"/>
              </a:ext>
            </a:extLst>
          </p:cNvPr>
          <p:cNvSpPr>
            <a:spLocks noGrp="1"/>
          </p:cNvSpPr>
          <p:nvPr>
            <p:ph type="title"/>
          </p:nvPr>
        </p:nvSpPr>
        <p:spPr/>
        <p:txBody>
          <a:bodyPr/>
          <a:lstStyle/>
          <a:p>
            <a:r>
              <a:rPr lang="en-US" dirty="0"/>
              <a:t>Description of Scrap Job Details 1</a:t>
            </a:r>
          </a:p>
        </p:txBody>
      </p:sp>
      <p:sp>
        <p:nvSpPr>
          <p:cNvPr id="3" name="Content Placeholder 2">
            <a:extLst>
              <a:ext uri="{FF2B5EF4-FFF2-40B4-BE49-F238E27FC236}">
                <a16:creationId xmlns:a16="http://schemas.microsoft.com/office/drawing/2014/main" id="{32DE25D2-93F2-16F2-23AB-2F5CFED79A3E}"/>
              </a:ext>
            </a:extLst>
          </p:cNvPr>
          <p:cNvSpPr>
            <a:spLocks noGrp="1"/>
          </p:cNvSpPr>
          <p:nvPr>
            <p:ph idx="1"/>
          </p:nvPr>
        </p:nvSpPr>
        <p:spPr>
          <a:xfrm>
            <a:off x="1141413" y="1755501"/>
            <a:ext cx="9905999" cy="3541714"/>
          </a:xfrm>
        </p:spPr>
        <p:txBody>
          <a:bodyPr vert="horz" lIns="91440" tIns="45720" rIns="91440" bIns="45720" rtlCol="0" anchor="t">
            <a:normAutofit fontScale="70000" lnSpcReduction="20000"/>
          </a:bodyPr>
          <a:lstStyle/>
          <a:p>
            <a:r>
              <a:rPr lang="en-US" b="1" dirty="0">
                <a:latin typeface="Menlo"/>
              </a:rPr>
              <a:t>Identified the Job Listing</a:t>
            </a:r>
            <a:r>
              <a:rPr lang="en-US" dirty="0">
                <a:latin typeface="Menlo"/>
              </a:rPr>
              <a:t>: Found the specific sections on the website where job details were posted, including job titles, descriptions, and requirements.</a:t>
            </a:r>
          </a:p>
          <a:p>
            <a:r>
              <a:rPr lang="en-US" b="1" dirty="0">
                <a:latin typeface="Menlo"/>
              </a:rPr>
              <a:t>Set Up the Scraping Tool</a:t>
            </a:r>
            <a:r>
              <a:rPr lang="en-US" dirty="0">
                <a:latin typeface="Menlo"/>
              </a:rPr>
              <a:t>: Configured the web scraping tool to access the job listing pages and collect the necessary information.</a:t>
            </a:r>
          </a:p>
          <a:p>
            <a:r>
              <a:rPr lang="en-US" b="1" dirty="0">
                <a:latin typeface="Menlo"/>
              </a:rPr>
              <a:t>Extracted Job Information</a:t>
            </a:r>
            <a:r>
              <a:rPr lang="en-US" dirty="0">
                <a:latin typeface="Menlo"/>
              </a:rPr>
              <a:t>: Ran the scraper to gather job titles, company names, job locations, and descriptions from the listings.</a:t>
            </a:r>
          </a:p>
          <a:p>
            <a:r>
              <a:rPr lang="en-US" b="1" dirty="0">
                <a:latin typeface="Menlo"/>
              </a:rPr>
              <a:t>Stored the Data</a:t>
            </a:r>
            <a:r>
              <a:rPr lang="en-US" dirty="0">
                <a:latin typeface="Menlo"/>
              </a:rPr>
              <a:t>: Saved the collected job details into a dataset with pandas.</a:t>
            </a:r>
          </a:p>
          <a:p>
            <a:r>
              <a:rPr lang="en-US" b="1" dirty="0">
                <a:latin typeface="Menlo"/>
              </a:rPr>
              <a:t>Checked Results</a:t>
            </a:r>
            <a:r>
              <a:rPr lang="en-US" dirty="0">
                <a:latin typeface="Menlo"/>
              </a:rPr>
              <a:t>: Reviewed the scraped data to ensure accuracy and completeness, making adjustments to the scraping process if needed.</a:t>
            </a:r>
          </a:p>
          <a:p>
            <a:endParaRPr lang="en-US" dirty="0"/>
          </a:p>
        </p:txBody>
      </p:sp>
    </p:spTree>
    <p:extLst>
      <p:ext uri="{BB962C8B-B14F-4D97-AF65-F5344CB8AC3E}">
        <p14:creationId xmlns:p14="http://schemas.microsoft.com/office/powerpoint/2010/main" val="2480169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BFBE0-B0B4-9F62-0A5F-DFEC47E6CE9C}"/>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8EA660B-8F1A-B590-CBFB-6F5BB421AB82}"/>
              </a:ext>
            </a:extLst>
          </p:cNvPr>
          <p:cNvSpPr>
            <a:spLocks noGrp="1"/>
          </p:cNvSpPr>
          <p:nvPr>
            <p:ph type="title"/>
          </p:nvPr>
        </p:nvSpPr>
        <p:spPr>
          <a:xfrm>
            <a:off x="1143001" y="32154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2.5. </a:t>
            </a:r>
            <a:r>
              <a:rPr lang="pl-PL" sz="2000" dirty="0" err="1">
                <a:latin typeface="Menlo" panose="020B0609030804020204" pitchFamily="49" charset="0"/>
              </a:rPr>
              <a:t>Scrape</a:t>
            </a:r>
            <a:r>
              <a:rPr lang="pl-PL" sz="2000" dirty="0">
                <a:latin typeface="Menlo" panose="020B0609030804020204" pitchFamily="49" charset="0"/>
              </a:rPr>
              <a:t> </a:t>
            </a:r>
            <a:r>
              <a:rPr lang="pl-PL" sz="2000" dirty="0" err="1">
                <a:latin typeface="Menlo" panose="020B0609030804020204" pitchFamily="49" charset="0"/>
              </a:rPr>
              <a:t>job</a:t>
            </a:r>
            <a:r>
              <a:rPr lang="pl-PL" sz="2000" dirty="0">
                <a:latin typeface="Menlo" panose="020B0609030804020204" pitchFamily="49" charset="0"/>
              </a:rPr>
              <a:t> </a:t>
            </a:r>
            <a:r>
              <a:rPr lang="pl-PL" sz="2000" dirty="0" err="1">
                <a:latin typeface="Menlo" panose="020B0609030804020204" pitchFamily="49" charset="0"/>
              </a:rPr>
              <a:t>details</a:t>
            </a:r>
            <a:r>
              <a:rPr lang="pl-PL" sz="2000" dirty="0">
                <a:latin typeface="Menlo" panose="020B0609030804020204" pitchFamily="49" charset="0"/>
              </a:rPr>
              <a:t> 2</a:t>
            </a:r>
          </a:p>
        </p:txBody>
      </p:sp>
      <p:sp>
        <p:nvSpPr>
          <p:cNvPr id="4" name="Symbol zastępczy numeru slajdu 3">
            <a:extLst>
              <a:ext uri="{FF2B5EF4-FFF2-40B4-BE49-F238E27FC236}">
                <a16:creationId xmlns:a16="http://schemas.microsoft.com/office/drawing/2014/main" id="{C58D467D-20BF-2BDA-8F83-784EB8ACA8E7}"/>
              </a:ext>
            </a:extLst>
          </p:cNvPr>
          <p:cNvSpPr>
            <a:spLocks noGrp="1"/>
          </p:cNvSpPr>
          <p:nvPr>
            <p:ph type="sldNum" sz="quarter" idx="12"/>
          </p:nvPr>
        </p:nvSpPr>
        <p:spPr/>
        <p:txBody>
          <a:bodyPr/>
          <a:lstStyle/>
          <a:p>
            <a:fld id="{761D4C8D-8B4B-724A-9897-3EE1C608538F}" type="slidenum">
              <a:rPr lang="pl-PL" smtClean="0"/>
              <a:t>14</a:t>
            </a:fld>
            <a:endParaRPr lang="pl-PL"/>
          </a:p>
        </p:txBody>
      </p:sp>
      <p:pic>
        <p:nvPicPr>
          <p:cNvPr id="6" name="Obraz 5">
            <a:extLst>
              <a:ext uri="{FF2B5EF4-FFF2-40B4-BE49-F238E27FC236}">
                <a16:creationId xmlns:a16="http://schemas.microsoft.com/office/drawing/2014/main" id="{042F3196-EB2E-1220-5E3E-E1FD0507FDF8}"/>
              </a:ext>
            </a:extLst>
          </p:cNvPr>
          <p:cNvPicPr>
            <a:picLocks noChangeAspect="1"/>
          </p:cNvPicPr>
          <p:nvPr/>
        </p:nvPicPr>
        <p:blipFill>
          <a:blip r:embed="rId2"/>
          <a:stretch>
            <a:fillRect/>
          </a:stretch>
        </p:blipFill>
        <p:spPr>
          <a:xfrm>
            <a:off x="336163" y="1724086"/>
            <a:ext cx="5610110" cy="4794225"/>
          </a:xfrm>
          <a:prstGeom prst="rect">
            <a:avLst/>
          </a:prstGeom>
        </p:spPr>
      </p:pic>
      <p:pic>
        <p:nvPicPr>
          <p:cNvPr id="7" name="Obraz 6">
            <a:extLst>
              <a:ext uri="{FF2B5EF4-FFF2-40B4-BE49-F238E27FC236}">
                <a16:creationId xmlns:a16="http://schemas.microsoft.com/office/drawing/2014/main" id="{AC7A22E8-0230-E0C1-056B-4E368E6DAC74}"/>
              </a:ext>
            </a:extLst>
          </p:cNvPr>
          <p:cNvPicPr>
            <a:picLocks noChangeAspect="1"/>
          </p:cNvPicPr>
          <p:nvPr/>
        </p:nvPicPr>
        <p:blipFill>
          <a:blip r:embed="rId3"/>
          <a:stretch>
            <a:fillRect/>
          </a:stretch>
        </p:blipFill>
        <p:spPr>
          <a:xfrm>
            <a:off x="6030599" y="1724085"/>
            <a:ext cx="5768711" cy="4794225"/>
          </a:xfrm>
          <a:prstGeom prst="rect">
            <a:avLst/>
          </a:prstGeom>
        </p:spPr>
      </p:pic>
    </p:spTree>
    <p:extLst>
      <p:ext uri="{BB962C8B-B14F-4D97-AF65-F5344CB8AC3E}">
        <p14:creationId xmlns:p14="http://schemas.microsoft.com/office/powerpoint/2010/main" val="395156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13D9-2E4D-C879-FFFA-038175A9F93B}"/>
              </a:ext>
            </a:extLst>
          </p:cNvPr>
          <p:cNvSpPr>
            <a:spLocks noGrp="1"/>
          </p:cNvSpPr>
          <p:nvPr>
            <p:ph type="title"/>
          </p:nvPr>
        </p:nvSpPr>
        <p:spPr/>
        <p:txBody>
          <a:bodyPr/>
          <a:lstStyle/>
          <a:p>
            <a:r>
              <a:rPr lang="en-US" dirty="0">
                <a:latin typeface="Menlo"/>
              </a:rPr>
              <a:t>Description of Scrap Job Details 2</a:t>
            </a:r>
          </a:p>
        </p:txBody>
      </p:sp>
      <p:sp>
        <p:nvSpPr>
          <p:cNvPr id="3" name="Content Placeholder 2">
            <a:extLst>
              <a:ext uri="{FF2B5EF4-FFF2-40B4-BE49-F238E27FC236}">
                <a16:creationId xmlns:a16="http://schemas.microsoft.com/office/drawing/2014/main" id="{DE6E461B-8650-F675-26EA-2334DA67DDE7}"/>
              </a:ext>
            </a:extLst>
          </p:cNvPr>
          <p:cNvSpPr>
            <a:spLocks noGrp="1"/>
          </p:cNvSpPr>
          <p:nvPr>
            <p:ph idx="1"/>
          </p:nvPr>
        </p:nvSpPr>
        <p:spPr/>
        <p:txBody>
          <a:bodyPr vert="horz" lIns="91440" tIns="45720" rIns="91440" bIns="45720" rtlCol="0" anchor="t">
            <a:normAutofit fontScale="62500" lnSpcReduction="20000"/>
          </a:bodyPr>
          <a:lstStyle/>
          <a:p>
            <a:r>
              <a:rPr lang="en-US" b="1" dirty="0">
                <a:latin typeface="Menlo"/>
                <a:ea typeface="+mn-lt"/>
                <a:cs typeface="+mn-lt"/>
              </a:rPr>
              <a:t>Focused on Additional Listings</a:t>
            </a:r>
            <a:r>
              <a:rPr lang="en-US" dirty="0">
                <a:latin typeface="Menlo"/>
                <a:ea typeface="+mn-lt"/>
                <a:cs typeface="+mn-lt"/>
              </a:rPr>
              <a:t>: Targeted another set of job listings on the website that featured different roles or categories.</a:t>
            </a:r>
            <a:endParaRPr lang="en-US">
              <a:latin typeface="Menlo"/>
            </a:endParaRPr>
          </a:p>
          <a:p>
            <a:r>
              <a:rPr lang="en-US" b="1" dirty="0">
                <a:latin typeface="Menlo"/>
                <a:ea typeface="+mn-lt"/>
                <a:cs typeface="+mn-lt"/>
              </a:rPr>
              <a:t>Adapted the Scraping Tool</a:t>
            </a:r>
            <a:r>
              <a:rPr lang="en-US" dirty="0">
                <a:latin typeface="Menlo"/>
                <a:ea typeface="+mn-lt"/>
                <a:cs typeface="+mn-lt"/>
              </a:rPr>
              <a:t>: Adjusted the scraping parameters to ensure the tool accessed these specific sections effectively.</a:t>
            </a:r>
            <a:endParaRPr lang="en-US">
              <a:latin typeface="Menlo"/>
            </a:endParaRPr>
          </a:p>
          <a:p>
            <a:r>
              <a:rPr lang="en-US" b="1" dirty="0">
                <a:latin typeface="Menlo"/>
                <a:ea typeface="+mn-lt"/>
                <a:cs typeface="+mn-lt"/>
              </a:rPr>
              <a:t>Collected Key Information</a:t>
            </a:r>
            <a:r>
              <a:rPr lang="en-US" dirty="0">
                <a:latin typeface="Menlo"/>
                <a:ea typeface="+mn-lt"/>
                <a:cs typeface="+mn-lt"/>
              </a:rPr>
              <a:t>: Extracted job titles, required skills, application deadlines, and links to the job applications from the new listings.</a:t>
            </a:r>
            <a:endParaRPr lang="en-US">
              <a:latin typeface="Menlo"/>
            </a:endParaRPr>
          </a:p>
          <a:p>
            <a:r>
              <a:rPr lang="en-US" b="1" dirty="0">
                <a:latin typeface="Menlo"/>
                <a:ea typeface="+mn-lt"/>
                <a:cs typeface="+mn-lt"/>
              </a:rPr>
              <a:t>Organized the Data</a:t>
            </a:r>
            <a:r>
              <a:rPr lang="en-US" dirty="0">
                <a:latin typeface="Menlo"/>
                <a:ea typeface="+mn-lt"/>
                <a:cs typeface="+mn-lt"/>
              </a:rPr>
              <a:t>: Structured the scraped details into the existing dataset while maintaining consistency with the previously collected data.</a:t>
            </a:r>
            <a:endParaRPr lang="en-US">
              <a:latin typeface="Menlo"/>
            </a:endParaRPr>
          </a:p>
          <a:p>
            <a:r>
              <a:rPr lang="en-US" b="1" dirty="0">
                <a:latin typeface="Menlo"/>
                <a:ea typeface="+mn-lt"/>
                <a:cs typeface="+mn-lt"/>
              </a:rPr>
              <a:t>Validated the Scraped Data</a:t>
            </a:r>
            <a:r>
              <a:rPr lang="en-US" dirty="0">
                <a:latin typeface="Menlo"/>
                <a:ea typeface="+mn-lt"/>
                <a:cs typeface="+mn-lt"/>
              </a:rPr>
              <a:t>: Conducted a review of the extracted data to confirm that it was accurate and correctly formatted.</a:t>
            </a:r>
            <a:endParaRPr lang="en-US" dirty="0">
              <a:latin typeface="Menlo"/>
            </a:endParaRPr>
          </a:p>
          <a:p>
            <a:endParaRPr lang="en-US" dirty="0"/>
          </a:p>
        </p:txBody>
      </p:sp>
    </p:spTree>
    <p:extLst>
      <p:ext uri="{BB962C8B-B14F-4D97-AF65-F5344CB8AC3E}">
        <p14:creationId xmlns:p14="http://schemas.microsoft.com/office/powerpoint/2010/main" val="592109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618B9-EF09-EB7F-3D8D-8D9D7F8CF4D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6F7CC67-2EF2-8EDF-19D7-35702F9E08AD}"/>
              </a:ext>
            </a:extLst>
          </p:cNvPr>
          <p:cNvSpPr>
            <a:spLocks noGrp="1"/>
          </p:cNvSpPr>
          <p:nvPr>
            <p:ph type="title"/>
          </p:nvPr>
        </p:nvSpPr>
        <p:spPr>
          <a:xfrm>
            <a:off x="1143001" y="32154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2.5. </a:t>
            </a:r>
            <a:r>
              <a:rPr lang="pl-PL" sz="2000" dirty="0" err="1">
                <a:latin typeface="Menlo" panose="020B0609030804020204" pitchFamily="49" charset="0"/>
              </a:rPr>
              <a:t>Scrape</a:t>
            </a:r>
            <a:r>
              <a:rPr lang="pl-PL" sz="2000" dirty="0">
                <a:latin typeface="Menlo" panose="020B0609030804020204" pitchFamily="49" charset="0"/>
              </a:rPr>
              <a:t> </a:t>
            </a:r>
            <a:r>
              <a:rPr lang="pl-PL" sz="2000" dirty="0" err="1">
                <a:latin typeface="Menlo" panose="020B0609030804020204" pitchFamily="49" charset="0"/>
              </a:rPr>
              <a:t>job</a:t>
            </a:r>
            <a:r>
              <a:rPr lang="pl-PL" sz="2000" dirty="0">
                <a:latin typeface="Menlo" panose="020B0609030804020204" pitchFamily="49" charset="0"/>
              </a:rPr>
              <a:t> </a:t>
            </a:r>
            <a:r>
              <a:rPr lang="pl-PL" sz="2000" dirty="0" err="1">
                <a:latin typeface="Menlo" panose="020B0609030804020204" pitchFamily="49" charset="0"/>
              </a:rPr>
              <a:t>details</a:t>
            </a:r>
            <a:r>
              <a:rPr lang="pl-PL" sz="2000" dirty="0">
                <a:latin typeface="Menlo" panose="020B0609030804020204" pitchFamily="49" charset="0"/>
              </a:rPr>
              <a:t> 3</a:t>
            </a:r>
          </a:p>
        </p:txBody>
      </p:sp>
      <p:sp>
        <p:nvSpPr>
          <p:cNvPr id="3" name="Symbol zastępczy numeru slajdu 2">
            <a:extLst>
              <a:ext uri="{FF2B5EF4-FFF2-40B4-BE49-F238E27FC236}">
                <a16:creationId xmlns:a16="http://schemas.microsoft.com/office/drawing/2014/main" id="{B1317F4E-B570-5DBF-C69C-F709CD408709}"/>
              </a:ext>
            </a:extLst>
          </p:cNvPr>
          <p:cNvSpPr>
            <a:spLocks noGrp="1"/>
          </p:cNvSpPr>
          <p:nvPr>
            <p:ph type="sldNum" sz="quarter" idx="12"/>
          </p:nvPr>
        </p:nvSpPr>
        <p:spPr/>
        <p:txBody>
          <a:bodyPr/>
          <a:lstStyle/>
          <a:p>
            <a:fld id="{761D4C8D-8B4B-724A-9897-3EE1C608538F}" type="slidenum">
              <a:rPr lang="pl-PL" smtClean="0"/>
              <a:t>16</a:t>
            </a:fld>
            <a:endParaRPr lang="pl-PL"/>
          </a:p>
        </p:txBody>
      </p:sp>
      <p:pic>
        <p:nvPicPr>
          <p:cNvPr id="6" name="Obraz 5">
            <a:extLst>
              <a:ext uri="{FF2B5EF4-FFF2-40B4-BE49-F238E27FC236}">
                <a16:creationId xmlns:a16="http://schemas.microsoft.com/office/drawing/2014/main" id="{17981187-FDF0-624A-C3BE-8A561809D7F5}"/>
              </a:ext>
            </a:extLst>
          </p:cNvPr>
          <p:cNvPicPr>
            <a:picLocks noChangeAspect="1"/>
          </p:cNvPicPr>
          <p:nvPr/>
        </p:nvPicPr>
        <p:blipFill>
          <a:blip r:embed="rId2"/>
          <a:stretch>
            <a:fillRect/>
          </a:stretch>
        </p:blipFill>
        <p:spPr>
          <a:xfrm>
            <a:off x="4965700" y="4700094"/>
            <a:ext cx="2260600" cy="279400"/>
          </a:xfrm>
          <a:prstGeom prst="rect">
            <a:avLst/>
          </a:prstGeom>
        </p:spPr>
      </p:pic>
      <p:pic>
        <p:nvPicPr>
          <p:cNvPr id="7" name="Obraz 6">
            <a:extLst>
              <a:ext uri="{FF2B5EF4-FFF2-40B4-BE49-F238E27FC236}">
                <a16:creationId xmlns:a16="http://schemas.microsoft.com/office/drawing/2014/main" id="{55970BAF-0307-04C0-4B6B-BE28A1BD6E2F}"/>
              </a:ext>
            </a:extLst>
          </p:cNvPr>
          <p:cNvPicPr>
            <a:picLocks noChangeAspect="1"/>
          </p:cNvPicPr>
          <p:nvPr/>
        </p:nvPicPr>
        <p:blipFill>
          <a:blip r:embed="rId3"/>
          <a:stretch>
            <a:fillRect/>
          </a:stretch>
        </p:blipFill>
        <p:spPr>
          <a:xfrm>
            <a:off x="2209800" y="1854825"/>
            <a:ext cx="7772400" cy="2421164"/>
          </a:xfrm>
          <a:prstGeom prst="rect">
            <a:avLst/>
          </a:prstGeom>
        </p:spPr>
      </p:pic>
      <p:pic>
        <p:nvPicPr>
          <p:cNvPr id="8" name="Obraz 7">
            <a:extLst>
              <a:ext uri="{FF2B5EF4-FFF2-40B4-BE49-F238E27FC236}">
                <a16:creationId xmlns:a16="http://schemas.microsoft.com/office/drawing/2014/main" id="{60A63C1C-B80F-A99D-F006-89BC3E6CFD3C}"/>
              </a:ext>
            </a:extLst>
          </p:cNvPr>
          <p:cNvPicPr>
            <a:picLocks noChangeAspect="1"/>
          </p:cNvPicPr>
          <p:nvPr/>
        </p:nvPicPr>
        <p:blipFill>
          <a:blip r:embed="rId4"/>
          <a:stretch>
            <a:fillRect/>
          </a:stretch>
        </p:blipFill>
        <p:spPr>
          <a:xfrm>
            <a:off x="4459529" y="5049132"/>
            <a:ext cx="3272942" cy="562361"/>
          </a:xfrm>
          <a:prstGeom prst="rect">
            <a:avLst/>
          </a:prstGeom>
        </p:spPr>
      </p:pic>
    </p:spTree>
    <p:extLst>
      <p:ext uri="{BB962C8B-B14F-4D97-AF65-F5344CB8AC3E}">
        <p14:creationId xmlns:p14="http://schemas.microsoft.com/office/powerpoint/2010/main" val="146060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498D-8C32-5505-D7A2-57D49B80E55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86FFBA6-E2CC-1EB2-57E3-05C31009ACE9}"/>
              </a:ext>
            </a:extLst>
          </p:cNvPr>
          <p:cNvSpPr>
            <a:spLocks noGrp="1"/>
          </p:cNvSpPr>
          <p:nvPr>
            <p:ph type="title"/>
          </p:nvPr>
        </p:nvSpPr>
        <p:spPr>
          <a:xfrm>
            <a:off x="1143001" y="32154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2.5. </a:t>
            </a:r>
            <a:r>
              <a:rPr lang="pl-PL" sz="2000" dirty="0" err="1">
                <a:latin typeface="Menlo" panose="020B0609030804020204" pitchFamily="49" charset="0"/>
              </a:rPr>
              <a:t>Scrape</a:t>
            </a:r>
            <a:r>
              <a:rPr lang="pl-PL" sz="2000" dirty="0">
                <a:latin typeface="Menlo" panose="020B0609030804020204" pitchFamily="49" charset="0"/>
              </a:rPr>
              <a:t> </a:t>
            </a:r>
            <a:r>
              <a:rPr lang="pl-PL" sz="2000" dirty="0" err="1">
                <a:latin typeface="Menlo" panose="020B0609030804020204" pitchFamily="49" charset="0"/>
              </a:rPr>
              <a:t>job</a:t>
            </a:r>
            <a:r>
              <a:rPr lang="pl-PL" sz="2000" dirty="0">
                <a:latin typeface="Menlo" panose="020B0609030804020204" pitchFamily="49" charset="0"/>
              </a:rPr>
              <a:t> </a:t>
            </a:r>
            <a:r>
              <a:rPr lang="pl-PL" sz="2000" dirty="0" err="1">
                <a:latin typeface="Menlo" panose="020B0609030804020204" pitchFamily="49" charset="0"/>
              </a:rPr>
              <a:t>details</a:t>
            </a:r>
            <a:r>
              <a:rPr lang="pl-PL" sz="2000" dirty="0">
                <a:latin typeface="Menlo" panose="020B0609030804020204" pitchFamily="49" charset="0"/>
              </a:rPr>
              <a:t> 4</a:t>
            </a:r>
          </a:p>
        </p:txBody>
      </p:sp>
      <p:sp>
        <p:nvSpPr>
          <p:cNvPr id="4" name="Symbol zastępczy numeru slajdu 3">
            <a:extLst>
              <a:ext uri="{FF2B5EF4-FFF2-40B4-BE49-F238E27FC236}">
                <a16:creationId xmlns:a16="http://schemas.microsoft.com/office/drawing/2014/main" id="{E9E3F5A3-AB89-3068-C939-5D8AC8C97224}"/>
              </a:ext>
            </a:extLst>
          </p:cNvPr>
          <p:cNvSpPr>
            <a:spLocks noGrp="1"/>
          </p:cNvSpPr>
          <p:nvPr>
            <p:ph type="sldNum" sz="quarter" idx="12"/>
          </p:nvPr>
        </p:nvSpPr>
        <p:spPr/>
        <p:txBody>
          <a:bodyPr/>
          <a:lstStyle/>
          <a:p>
            <a:fld id="{761D4C8D-8B4B-724A-9897-3EE1C608538F}" type="slidenum">
              <a:rPr lang="pl-PL" smtClean="0"/>
              <a:t>17</a:t>
            </a:fld>
            <a:endParaRPr lang="pl-PL"/>
          </a:p>
        </p:txBody>
      </p:sp>
      <p:pic>
        <p:nvPicPr>
          <p:cNvPr id="5" name="Obraz 4">
            <a:extLst>
              <a:ext uri="{FF2B5EF4-FFF2-40B4-BE49-F238E27FC236}">
                <a16:creationId xmlns:a16="http://schemas.microsoft.com/office/drawing/2014/main" id="{E040F133-CD32-7CAB-D56D-560C1F77D69F}"/>
              </a:ext>
            </a:extLst>
          </p:cNvPr>
          <p:cNvPicPr>
            <a:picLocks noChangeAspect="1"/>
          </p:cNvPicPr>
          <p:nvPr/>
        </p:nvPicPr>
        <p:blipFill>
          <a:blip r:embed="rId2"/>
          <a:stretch>
            <a:fillRect/>
          </a:stretch>
        </p:blipFill>
        <p:spPr>
          <a:xfrm>
            <a:off x="1143001" y="1956825"/>
            <a:ext cx="10299066" cy="2944349"/>
          </a:xfrm>
          <a:prstGeom prst="rect">
            <a:avLst/>
          </a:prstGeom>
        </p:spPr>
      </p:pic>
    </p:spTree>
    <p:extLst>
      <p:ext uri="{BB962C8B-B14F-4D97-AF65-F5344CB8AC3E}">
        <p14:creationId xmlns:p14="http://schemas.microsoft.com/office/powerpoint/2010/main" val="1743067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1E8C-9FEA-8794-70E3-3C72389F00B0}"/>
              </a:ext>
            </a:extLst>
          </p:cNvPr>
          <p:cNvSpPr>
            <a:spLocks noGrp="1"/>
          </p:cNvSpPr>
          <p:nvPr>
            <p:ph type="title"/>
          </p:nvPr>
        </p:nvSpPr>
        <p:spPr/>
        <p:txBody>
          <a:bodyPr/>
          <a:lstStyle/>
          <a:p>
            <a:r>
              <a:rPr lang="en-US" dirty="0">
                <a:latin typeface="TW Cen MT"/>
              </a:rPr>
              <a:t>Description of Scrap Job Details 3</a:t>
            </a:r>
            <a:endParaRPr lang="en-US" dirty="0"/>
          </a:p>
        </p:txBody>
      </p:sp>
      <p:sp>
        <p:nvSpPr>
          <p:cNvPr id="3" name="Content Placeholder 2">
            <a:extLst>
              <a:ext uri="{FF2B5EF4-FFF2-40B4-BE49-F238E27FC236}">
                <a16:creationId xmlns:a16="http://schemas.microsoft.com/office/drawing/2014/main" id="{9281C0F4-C520-5BC6-6E0D-31BE04757C94}"/>
              </a:ext>
            </a:extLst>
          </p:cNvPr>
          <p:cNvSpPr>
            <a:spLocks noGrp="1"/>
          </p:cNvSpPr>
          <p:nvPr>
            <p:ph idx="1"/>
          </p:nvPr>
        </p:nvSpPr>
        <p:spPr/>
        <p:txBody>
          <a:bodyPr vert="horz" lIns="91440" tIns="45720" rIns="91440" bIns="45720" rtlCol="0" anchor="t">
            <a:normAutofit fontScale="62500" lnSpcReduction="20000"/>
          </a:bodyPr>
          <a:lstStyle/>
          <a:p>
            <a:r>
              <a:rPr lang="en-US" b="1" dirty="0">
                <a:latin typeface="Menlo"/>
              </a:rPr>
              <a:t>Explored Final Job Categories</a:t>
            </a:r>
            <a:r>
              <a:rPr lang="en-US" dirty="0">
                <a:latin typeface="Menlo"/>
              </a:rPr>
              <a:t>: Investigated the last set of job postings available on the website to ensure comprehensive coverage of all relevant roles.</a:t>
            </a:r>
          </a:p>
          <a:p>
            <a:r>
              <a:rPr lang="en-US" b="1" dirty="0">
                <a:latin typeface="Menlo"/>
              </a:rPr>
              <a:t>Refined Scraping Approach</a:t>
            </a:r>
            <a:r>
              <a:rPr lang="en-US" dirty="0">
                <a:latin typeface="Menlo"/>
              </a:rPr>
              <a:t>: Further refined the scraping tool settings to accommodate any variations in the layout or design of this section of job listings.</a:t>
            </a:r>
            <a:endParaRPr lang="en-US">
              <a:latin typeface="Menlo"/>
            </a:endParaRPr>
          </a:p>
          <a:p>
            <a:r>
              <a:rPr lang="en-US" b="1" dirty="0">
                <a:latin typeface="Menlo"/>
              </a:rPr>
              <a:t>Extracted Comprehensive Data</a:t>
            </a:r>
            <a:r>
              <a:rPr lang="en-US" dirty="0">
                <a:latin typeface="Menlo"/>
              </a:rPr>
              <a:t>: Gathered detailed information, which included job descriptions, benefits offered, and employer details, enriching the dataset.</a:t>
            </a:r>
            <a:endParaRPr lang="en-US">
              <a:latin typeface="Menlo"/>
            </a:endParaRPr>
          </a:p>
          <a:p>
            <a:r>
              <a:rPr lang="en-US" b="1" dirty="0">
                <a:latin typeface="Menlo"/>
              </a:rPr>
              <a:t>Consolidated Information</a:t>
            </a:r>
            <a:r>
              <a:rPr lang="en-US" dirty="0">
                <a:latin typeface="Menlo"/>
              </a:rPr>
              <a:t>: Combined the new data with previously collected data to create a unified dataset for analysis.</a:t>
            </a:r>
            <a:endParaRPr lang="en-US">
              <a:latin typeface="Menlo"/>
            </a:endParaRPr>
          </a:p>
          <a:p>
            <a:r>
              <a:rPr lang="en-US" b="1" dirty="0">
                <a:latin typeface="Menlo"/>
              </a:rPr>
              <a:t>Performed Quality Check</a:t>
            </a:r>
            <a:r>
              <a:rPr lang="en-US" dirty="0">
                <a:latin typeface="Menlo"/>
              </a:rPr>
              <a:t>: Reviewed all the information gathered during this phase to ensure no errors were present to make sure that data was ready for analysis.</a:t>
            </a:r>
            <a:endParaRPr lang="en-US">
              <a:latin typeface="Menlo"/>
            </a:endParaRPr>
          </a:p>
          <a:p>
            <a:endParaRPr lang="en-US" dirty="0"/>
          </a:p>
        </p:txBody>
      </p:sp>
    </p:spTree>
    <p:extLst>
      <p:ext uri="{BB962C8B-B14F-4D97-AF65-F5344CB8AC3E}">
        <p14:creationId xmlns:p14="http://schemas.microsoft.com/office/powerpoint/2010/main" val="189977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62D78-7586-A30C-0648-8C7941FDC134}"/>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5CBF7E7-5E29-F99B-EA46-1540E2ABFDC5}"/>
              </a:ext>
            </a:extLst>
          </p:cNvPr>
          <p:cNvSpPr>
            <a:spLocks noGrp="1"/>
          </p:cNvSpPr>
          <p:nvPr>
            <p:ph type="title"/>
          </p:nvPr>
        </p:nvSpPr>
        <p:spPr>
          <a:xfrm>
            <a:off x="746234" y="321545"/>
            <a:ext cx="10689021" cy="1478570"/>
          </a:xfrm>
        </p:spPr>
        <p:txBody>
          <a:bodyPr>
            <a:noAutofit/>
          </a:bodyPr>
          <a:lstStyle/>
          <a:p>
            <a:pPr algn="ctr"/>
            <a:r>
              <a:rPr lang="pl-PL" b="1" dirty="0">
                <a:effectLst/>
                <a:latin typeface="Menlo" panose="020B0609030804020204" pitchFamily="49" charset="0"/>
              </a:rPr>
              <a:t>3. </a:t>
            </a:r>
            <a:r>
              <a:rPr lang="pl-PL" b="1" dirty="0" err="1">
                <a:latin typeface="Menlo" panose="020B0609030804020204" pitchFamily="49" charset="0"/>
              </a:rPr>
              <a:t>Prepare</a:t>
            </a:r>
            <a:r>
              <a:rPr lang="pl-PL" b="1" dirty="0">
                <a:latin typeface="Menlo" panose="020B0609030804020204" pitchFamily="49" charset="0"/>
              </a:rPr>
              <a:t> </a:t>
            </a:r>
            <a:r>
              <a:rPr lang="pl-PL" b="1" dirty="0" err="1">
                <a:latin typeface="Menlo" panose="020B0609030804020204" pitchFamily="49" charset="0"/>
              </a:rPr>
              <a:t>collected</a:t>
            </a:r>
            <a:r>
              <a:rPr lang="pl-PL" b="1" dirty="0">
                <a:latin typeface="Menlo" panose="020B0609030804020204" pitchFamily="49" charset="0"/>
              </a:rPr>
              <a:t> data for </a:t>
            </a:r>
            <a:r>
              <a:rPr lang="pl-PL" b="1" dirty="0" err="1">
                <a:latin typeface="Menlo" panose="020B0609030804020204" pitchFamily="49" charset="0"/>
              </a:rPr>
              <a:t>analysis</a:t>
            </a:r>
            <a:br>
              <a:rPr lang="pl-PL" b="1" dirty="0">
                <a:latin typeface="Menlo" panose="020B0609030804020204" pitchFamily="49" charset="0"/>
              </a:rPr>
            </a:br>
            <a:r>
              <a:rPr lang="pl-PL" sz="2000" b="1" dirty="0">
                <a:effectLst/>
                <a:latin typeface="Menlo" panose="020B0609030804020204" pitchFamily="49" charset="0"/>
              </a:rPr>
              <a:t>(07.04.2025)</a:t>
            </a:r>
            <a:endParaRPr lang="pl-PL" sz="2000" dirty="0">
              <a:latin typeface="Menlo" panose="020B0609030804020204" pitchFamily="49" charset="0"/>
            </a:endParaRPr>
          </a:p>
        </p:txBody>
      </p:sp>
      <p:sp>
        <p:nvSpPr>
          <p:cNvPr id="4" name="Symbol zastępczy numeru slajdu 3">
            <a:extLst>
              <a:ext uri="{FF2B5EF4-FFF2-40B4-BE49-F238E27FC236}">
                <a16:creationId xmlns:a16="http://schemas.microsoft.com/office/drawing/2014/main" id="{D021DBE6-0F27-BB13-AE43-E95C6B794DAA}"/>
              </a:ext>
            </a:extLst>
          </p:cNvPr>
          <p:cNvSpPr>
            <a:spLocks noGrp="1"/>
          </p:cNvSpPr>
          <p:nvPr>
            <p:ph type="sldNum" sz="quarter" idx="12"/>
          </p:nvPr>
        </p:nvSpPr>
        <p:spPr/>
        <p:txBody>
          <a:bodyPr/>
          <a:lstStyle/>
          <a:p>
            <a:fld id="{761D4C8D-8B4B-724A-9897-3EE1C608538F}" type="slidenum">
              <a:rPr lang="pl-PL" smtClean="0"/>
              <a:t>19</a:t>
            </a:fld>
            <a:endParaRPr lang="pl-PL"/>
          </a:p>
        </p:txBody>
      </p:sp>
      <p:pic>
        <p:nvPicPr>
          <p:cNvPr id="8" name="Obraz 7">
            <a:extLst>
              <a:ext uri="{FF2B5EF4-FFF2-40B4-BE49-F238E27FC236}">
                <a16:creationId xmlns:a16="http://schemas.microsoft.com/office/drawing/2014/main" id="{DD994827-4D08-2710-61AE-030781365FC9}"/>
              </a:ext>
            </a:extLst>
          </p:cNvPr>
          <p:cNvPicPr>
            <a:picLocks noChangeAspect="1"/>
          </p:cNvPicPr>
          <p:nvPr/>
        </p:nvPicPr>
        <p:blipFill>
          <a:blip r:embed="rId2"/>
          <a:stretch>
            <a:fillRect/>
          </a:stretch>
        </p:blipFill>
        <p:spPr>
          <a:xfrm>
            <a:off x="1034415" y="1558674"/>
            <a:ext cx="4445930" cy="4570241"/>
          </a:xfrm>
          <a:prstGeom prst="rect">
            <a:avLst/>
          </a:prstGeom>
        </p:spPr>
      </p:pic>
      <p:pic>
        <p:nvPicPr>
          <p:cNvPr id="9" name="Obraz 8">
            <a:extLst>
              <a:ext uri="{FF2B5EF4-FFF2-40B4-BE49-F238E27FC236}">
                <a16:creationId xmlns:a16="http://schemas.microsoft.com/office/drawing/2014/main" id="{1AFDC8A4-1493-A507-3A41-D1C607F3E8D4}"/>
              </a:ext>
            </a:extLst>
          </p:cNvPr>
          <p:cNvPicPr>
            <a:picLocks noChangeAspect="1"/>
          </p:cNvPicPr>
          <p:nvPr/>
        </p:nvPicPr>
        <p:blipFill>
          <a:blip r:embed="rId3"/>
          <a:stretch>
            <a:fillRect/>
          </a:stretch>
        </p:blipFill>
        <p:spPr>
          <a:xfrm>
            <a:off x="5582846" y="1558674"/>
            <a:ext cx="5886576" cy="3541744"/>
          </a:xfrm>
          <a:prstGeom prst="rect">
            <a:avLst/>
          </a:prstGeom>
        </p:spPr>
      </p:pic>
    </p:spTree>
    <p:extLst>
      <p:ext uri="{BB962C8B-B14F-4D97-AF65-F5344CB8AC3E}">
        <p14:creationId xmlns:p14="http://schemas.microsoft.com/office/powerpoint/2010/main" val="29495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7021C95-1CA3-0A19-D548-A11FEB6CA7A2}"/>
              </a:ext>
            </a:extLst>
          </p:cNvPr>
          <p:cNvSpPr>
            <a:spLocks noGrp="1"/>
          </p:cNvSpPr>
          <p:nvPr>
            <p:ph type="title"/>
          </p:nvPr>
        </p:nvSpPr>
        <p:spPr>
          <a:xfrm>
            <a:off x="1143001" y="328960"/>
            <a:ext cx="9905998" cy="1478570"/>
          </a:xfrm>
        </p:spPr>
        <p:txBody>
          <a:bodyPr/>
          <a:lstStyle/>
          <a:p>
            <a:pPr algn="ctr">
              <a:lnSpc>
                <a:spcPts val="1350"/>
              </a:lnSpc>
            </a:pPr>
            <a:r>
              <a:rPr lang="en-US" b="1" dirty="0">
                <a:latin typeface="Menlo" panose="020B0609030804020204" pitchFamily="49" charset="0"/>
              </a:rPr>
              <a:t>1. </a:t>
            </a:r>
            <a:r>
              <a:rPr lang="en-US" b="1" dirty="0">
                <a:effectLst/>
                <a:latin typeface="Menlo" panose="020B0609030804020204" pitchFamily="49" charset="0"/>
              </a:rPr>
              <a:t>Choice of the website</a:t>
            </a:r>
            <a:endParaRPr lang="en-US" dirty="0"/>
          </a:p>
        </p:txBody>
      </p:sp>
      <p:sp>
        <p:nvSpPr>
          <p:cNvPr id="5" name="pole tekstowe 4">
            <a:extLst>
              <a:ext uri="{FF2B5EF4-FFF2-40B4-BE49-F238E27FC236}">
                <a16:creationId xmlns:a16="http://schemas.microsoft.com/office/drawing/2014/main" id="{BF46705E-29D4-3D7D-72EA-B6FE6912B245}"/>
              </a:ext>
            </a:extLst>
          </p:cNvPr>
          <p:cNvSpPr txBox="1"/>
          <p:nvPr/>
        </p:nvSpPr>
        <p:spPr>
          <a:xfrm>
            <a:off x="1051034" y="1573216"/>
            <a:ext cx="10310649" cy="3816429"/>
          </a:xfrm>
          <a:prstGeom prst="rect">
            <a:avLst/>
          </a:prstGeom>
          <a:noFill/>
        </p:spPr>
        <p:txBody>
          <a:bodyPr wrap="square" rtlCol="0">
            <a:spAutoFit/>
          </a:bodyPr>
          <a:lstStyle/>
          <a:p>
            <a:pPr algn="r">
              <a:buNone/>
            </a:pPr>
            <a:r>
              <a:rPr lang="en-US" sz="2200" b="1" i="1" dirty="0">
                <a:effectLst/>
                <a:latin typeface="Menlo" panose="020B0609030804020204" pitchFamily="49" charset="0"/>
              </a:rPr>
              <a:t>https://</a:t>
            </a:r>
            <a:r>
              <a:rPr lang="en-US" sz="2200" b="1" i="1" dirty="0" err="1">
                <a:effectLst/>
                <a:latin typeface="Menlo" panose="020B0609030804020204" pitchFamily="49" charset="0"/>
              </a:rPr>
              <a:t>www.arbeitnow.com</a:t>
            </a:r>
            <a:r>
              <a:rPr lang="en-US" sz="2200" b="1" i="1" dirty="0">
                <a:effectLst/>
                <a:latin typeface="Menlo" panose="020B0609030804020204" pitchFamily="49" charset="0"/>
              </a:rPr>
              <a:t>/</a:t>
            </a:r>
          </a:p>
          <a:p>
            <a:pPr>
              <a:buNone/>
            </a:pPr>
            <a:br>
              <a:rPr lang="en-US" sz="2200" b="0" dirty="0">
                <a:effectLst/>
                <a:latin typeface="Menlo" panose="020B0609030804020204" pitchFamily="49" charset="0"/>
              </a:rPr>
            </a:br>
            <a:r>
              <a:rPr lang="en-US" sz="2200" b="1" dirty="0">
                <a:effectLst/>
                <a:latin typeface="Menlo" panose="020B0609030804020204" pitchFamily="49" charset="0"/>
              </a:rPr>
              <a:t>1.1. Reason</a:t>
            </a:r>
            <a:endParaRPr lang="en-US" sz="2200" b="0" dirty="0">
              <a:effectLst/>
              <a:latin typeface="Menlo" panose="020B0609030804020204" pitchFamily="49" charset="0"/>
            </a:endParaRPr>
          </a:p>
          <a:p>
            <a:pPr>
              <a:buNone/>
            </a:pPr>
            <a:endParaRPr lang="en-US" sz="2200" b="0" dirty="0">
              <a:effectLst/>
              <a:latin typeface="Menlo" panose="020B0609030804020204" pitchFamily="49" charset="0"/>
            </a:endParaRPr>
          </a:p>
          <a:p>
            <a:pPr marL="342900" indent="-342900">
              <a:buFont typeface="Arial" panose="020B0604020202020204" pitchFamily="34" charset="0"/>
              <a:buChar char="•"/>
            </a:pPr>
            <a:r>
              <a:rPr lang="en-US" sz="2200" b="0" dirty="0">
                <a:effectLst/>
                <a:latin typeface="Menlo" panose="020B0609030804020204" pitchFamily="49" charset="0"/>
              </a:rPr>
              <a:t>public availability</a:t>
            </a:r>
          </a:p>
          <a:p>
            <a:pPr marL="342900" indent="-342900">
              <a:buFont typeface="Arial" panose="020B0604020202020204" pitchFamily="34" charset="0"/>
              <a:buChar char="•"/>
            </a:pPr>
            <a:r>
              <a:rPr lang="en-US" sz="2200" b="0" dirty="0">
                <a:effectLst/>
                <a:latin typeface="Menlo" panose="020B0609030804020204" pitchFamily="49" charset="0"/>
              </a:rPr>
              <a:t>transparency</a:t>
            </a:r>
          </a:p>
          <a:p>
            <a:pPr marL="342900" indent="-342900">
              <a:buFont typeface="Arial" panose="020B0604020202020204" pitchFamily="34" charset="0"/>
              <a:buChar char="•"/>
            </a:pPr>
            <a:r>
              <a:rPr lang="en-US" sz="2200" b="0" dirty="0">
                <a:effectLst/>
                <a:latin typeface="Menlo" panose="020B0609030804020204" pitchFamily="49" charset="0"/>
              </a:rPr>
              <a:t>up-to-date job listings</a:t>
            </a:r>
          </a:p>
          <a:p>
            <a:pPr marL="342900" indent="-342900">
              <a:buFont typeface="Arial" panose="020B0604020202020204" pitchFamily="34" charset="0"/>
              <a:buChar char="•"/>
            </a:pPr>
            <a:r>
              <a:rPr lang="en-US" sz="2200" b="0" dirty="0">
                <a:effectLst/>
                <a:latin typeface="Menlo" panose="020B0609030804020204" pitchFamily="49" charset="0"/>
              </a:rPr>
              <a:t>include requirements, location, work mode and salary ranges</a:t>
            </a:r>
            <a:endParaRPr lang="en-US" sz="2200" dirty="0">
              <a:latin typeface="Menlo" panose="020B0609030804020204" pitchFamily="49" charset="0"/>
            </a:endParaRPr>
          </a:p>
          <a:p>
            <a:pPr marL="342900" indent="-342900">
              <a:buFont typeface="Arial" panose="020B0604020202020204" pitchFamily="34" charset="0"/>
              <a:buChar char="•"/>
            </a:pPr>
            <a:r>
              <a:rPr lang="en-US" sz="2200" b="0" dirty="0">
                <a:effectLst/>
                <a:latin typeface="Menlo" panose="020B0609030804020204" pitchFamily="49" charset="0"/>
              </a:rPr>
              <a:t>highly valuable for analyzing the job market (in Germany)</a:t>
            </a:r>
          </a:p>
          <a:p>
            <a:pPr marL="342900" indent="-342900">
              <a:buFont typeface="Arial" panose="020B0604020202020204" pitchFamily="34" charset="0"/>
              <a:buChar char="•"/>
            </a:pPr>
            <a:r>
              <a:rPr lang="en-US" sz="2200" dirty="0">
                <a:latin typeface="Menlo" panose="020B0609030804020204" pitchFamily="49" charset="0"/>
              </a:rPr>
              <a:t>u</a:t>
            </a:r>
            <a:r>
              <a:rPr lang="en-US" sz="2200" b="0" dirty="0">
                <a:effectLst/>
                <a:latin typeface="Menlo" panose="020B0609030804020204" pitchFamily="49" charset="0"/>
              </a:rPr>
              <a:t>seful resource for job seekers</a:t>
            </a:r>
          </a:p>
        </p:txBody>
      </p:sp>
      <p:pic>
        <p:nvPicPr>
          <p:cNvPr id="4" name="Symbol zastępczy zawartości 3">
            <a:extLst>
              <a:ext uri="{FF2B5EF4-FFF2-40B4-BE49-F238E27FC236}">
                <a16:creationId xmlns:a16="http://schemas.microsoft.com/office/drawing/2014/main" id="{4F1B750F-A0CA-F4CF-0463-696381C12D48}"/>
              </a:ext>
            </a:extLst>
          </p:cNvPr>
          <p:cNvPicPr>
            <a:picLocks noGrp="1" noChangeAspect="1"/>
          </p:cNvPicPr>
          <p:nvPr>
            <p:ph idx="1"/>
          </p:nvPr>
        </p:nvPicPr>
        <p:blipFill>
          <a:blip r:embed="rId2"/>
          <a:stretch>
            <a:fillRect/>
          </a:stretch>
        </p:blipFill>
        <p:spPr>
          <a:xfrm>
            <a:off x="7314214" y="2153426"/>
            <a:ext cx="2730500" cy="939800"/>
          </a:xfrm>
          <a:prstGeom prst="rect">
            <a:avLst/>
          </a:prstGeom>
        </p:spPr>
      </p:pic>
    </p:spTree>
    <p:extLst>
      <p:ext uri="{BB962C8B-B14F-4D97-AF65-F5344CB8AC3E}">
        <p14:creationId xmlns:p14="http://schemas.microsoft.com/office/powerpoint/2010/main" val="103274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ytuł 1">
            <a:extLst>
              <a:ext uri="{FF2B5EF4-FFF2-40B4-BE49-F238E27FC236}">
                <a16:creationId xmlns:a16="http://schemas.microsoft.com/office/drawing/2014/main" id="{DBF38FCC-EB80-CBD5-12B8-AB28E0CE8F71}"/>
              </a:ext>
            </a:extLst>
          </p:cNvPr>
          <p:cNvSpPr>
            <a:spLocks noGrp="1"/>
          </p:cNvSpPr>
          <p:nvPr>
            <p:ph type="title"/>
          </p:nvPr>
        </p:nvSpPr>
        <p:spPr>
          <a:xfrm>
            <a:off x="746234" y="321545"/>
            <a:ext cx="10689021" cy="1478570"/>
          </a:xfrm>
        </p:spPr>
        <p:txBody>
          <a:bodyPr>
            <a:noAutofit/>
          </a:bodyPr>
          <a:lstStyle/>
          <a:p>
            <a:pPr algn="ctr"/>
            <a:r>
              <a:rPr lang="pl-PL" b="1" dirty="0">
                <a:effectLst/>
                <a:latin typeface="Menlo" panose="020B0609030804020204" pitchFamily="49" charset="0"/>
              </a:rPr>
              <a:t>3. </a:t>
            </a:r>
            <a:r>
              <a:rPr lang="pl-PL" b="1" dirty="0" err="1">
                <a:latin typeface="Menlo" panose="020B0609030804020204" pitchFamily="49" charset="0"/>
              </a:rPr>
              <a:t>Prepare</a:t>
            </a:r>
            <a:r>
              <a:rPr lang="pl-PL" b="1" dirty="0">
                <a:latin typeface="Menlo" panose="020B0609030804020204" pitchFamily="49" charset="0"/>
              </a:rPr>
              <a:t> </a:t>
            </a:r>
            <a:r>
              <a:rPr lang="pl-PL" b="1" dirty="0" err="1">
                <a:latin typeface="Menlo" panose="020B0609030804020204" pitchFamily="49" charset="0"/>
              </a:rPr>
              <a:t>collected</a:t>
            </a:r>
            <a:r>
              <a:rPr lang="pl-PL" b="1" dirty="0">
                <a:latin typeface="Menlo" panose="020B0609030804020204" pitchFamily="49" charset="0"/>
              </a:rPr>
              <a:t> data for </a:t>
            </a:r>
            <a:r>
              <a:rPr lang="pl-PL" b="1" dirty="0" err="1">
                <a:latin typeface="Menlo" panose="020B0609030804020204" pitchFamily="49" charset="0"/>
              </a:rPr>
              <a:t>analysis</a:t>
            </a:r>
            <a:br>
              <a:rPr lang="pl-PL" b="1" dirty="0">
                <a:latin typeface="Menlo" panose="020B0609030804020204" pitchFamily="49" charset="0"/>
              </a:rPr>
            </a:br>
            <a:r>
              <a:rPr lang="pl-PL" sz="2000" b="1" dirty="0">
                <a:effectLst/>
                <a:latin typeface="Menlo" panose="020B0609030804020204" pitchFamily="49" charset="0"/>
              </a:rPr>
              <a:t>(07.04.2025)</a:t>
            </a:r>
            <a:endParaRPr lang="pl-PL" sz="2000" dirty="0">
              <a:latin typeface="Menlo" panose="020B0609030804020204" pitchFamily="49" charset="0"/>
            </a:endParaRPr>
          </a:p>
        </p:txBody>
      </p:sp>
      <p:sp>
        <p:nvSpPr>
          <p:cNvPr id="2" name="Symbol zastępczy numeru slajdu 1">
            <a:extLst>
              <a:ext uri="{FF2B5EF4-FFF2-40B4-BE49-F238E27FC236}">
                <a16:creationId xmlns:a16="http://schemas.microsoft.com/office/drawing/2014/main" id="{869D6579-3D70-2AF7-65D0-83E51742C350}"/>
              </a:ext>
            </a:extLst>
          </p:cNvPr>
          <p:cNvSpPr>
            <a:spLocks noGrp="1"/>
          </p:cNvSpPr>
          <p:nvPr>
            <p:ph type="sldNum" sz="quarter" idx="12"/>
          </p:nvPr>
        </p:nvSpPr>
        <p:spPr/>
        <p:txBody>
          <a:bodyPr/>
          <a:lstStyle/>
          <a:p>
            <a:fld id="{761D4C8D-8B4B-724A-9897-3EE1C608538F}" type="slidenum">
              <a:rPr lang="pl-PL" smtClean="0"/>
              <a:t>20</a:t>
            </a:fld>
            <a:endParaRPr lang="pl-PL"/>
          </a:p>
        </p:txBody>
      </p:sp>
      <p:pic>
        <p:nvPicPr>
          <p:cNvPr id="3" name="Obraz 2">
            <a:extLst>
              <a:ext uri="{FF2B5EF4-FFF2-40B4-BE49-F238E27FC236}">
                <a16:creationId xmlns:a16="http://schemas.microsoft.com/office/drawing/2014/main" id="{D8DF3D89-1D86-B6AA-302E-7E850B18DCD8}"/>
              </a:ext>
            </a:extLst>
          </p:cNvPr>
          <p:cNvPicPr>
            <a:picLocks noChangeAspect="1"/>
          </p:cNvPicPr>
          <p:nvPr/>
        </p:nvPicPr>
        <p:blipFill>
          <a:blip r:embed="rId2"/>
          <a:stretch>
            <a:fillRect/>
          </a:stretch>
        </p:blipFill>
        <p:spPr>
          <a:xfrm>
            <a:off x="1002601" y="1689520"/>
            <a:ext cx="10176286" cy="3306374"/>
          </a:xfrm>
          <a:prstGeom prst="rect">
            <a:avLst/>
          </a:prstGeom>
        </p:spPr>
      </p:pic>
    </p:spTree>
    <p:extLst>
      <p:ext uri="{BB962C8B-B14F-4D97-AF65-F5344CB8AC3E}">
        <p14:creationId xmlns:p14="http://schemas.microsoft.com/office/powerpoint/2010/main" val="323054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A5EE-FC88-151E-0FB0-B0DD1714CDE4}"/>
              </a:ext>
            </a:extLst>
          </p:cNvPr>
          <p:cNvSpPr>
            <a:spLocks noGrp="1"/>
          </p:cNvSpPr>
          <p:nvPr>
            <p:ph type="title"/>
          </p:nvPr>
        </p:nvSpPr>
        <p:spPr/>
        <p:txBody>
          <a:bodyPr/>
          <a:lstStyle/>
          <a:p>
            <a:r>
              <a:rPr lang="en-US" dirty="0"/>
              <a:t>Description of </a:t>
            </a:r>
            <a:r>
              <a:rPr lang="en-US" dirty="0">
                <a:ea typeface="+mj-lt"/>
                <a:cs typeface="+mj-lt"/>
              </a:rPr>
              <a:t>preparing Data for cleaning</a:t>
            </a:r>
            <a:endParaRPr lang="pl-PL" b="1" dirty="0">
              <a:ea typeface="+mj-lt"/>
              <a:cs typeface="+mj-lt"/>
            </a:endParaRPr>
          </a:p>
        </p:txBody>
      </p:sp>
      <p:sp>
        <p:nvSpPr>
          <p:cNvPr id="3" name="Content Placeholder 2">
            <a:extLst>
              <a:ext uri="{FF2B5EF4-FFF2-40B4-BE49-F238E27FC236}">
                <a16:creationId xmlns:a16="http://schemas.microsoft.com/office/drawing/2014/main" id="{A24E1C6A-9FDE-5C6E-9FDB-607DAF44A5AC}"/>
              </a:ext>
            </a:extLst>
          </p:cNvPr>
          <p:cNvSpPr>
            <a:spLocks noGrp="1"/>
          </p:cNvSpPr>
          <p:nvPr>
            <p:ph idx="1"/>
          </p:nvPr>
        </p:nvSpPr>
        <p:spPr>
          <a:xfrm>
            <a:off x="1141412" y="2249487"/>
            <a:ext cx="9905999" cy="3184361"/>
          </a:xfrm>
        </p:spPr>
        <p:txBody>
          <a:bodyPr vert="horz" lIns="91440" tIns="45720" rIns="91440" bIns="45720" rtlCol="0" anchor="t">
            <a:noAutofit/>
          </a:bodyPr>
          <a:lstStyle/>
          <a:p>
            <a:r>
              <a:rPr lang="en-US" sz="2000" dirty="0">
                <a:latin typeface="Menlo"/>
              </a:rPr>
              <a:t>Data Cleaning: Removed duplicates and corrected errors in the dataset to ensure its accuracy.</a:t>
            </a:r>
          </a:p>
          <a:p>
            <a:r>
              <a:rPr lang="en-US" sz="2000" dirty="0">
                <a:latin typeface="Menlo"/>
              </a:rPr>
              <a:t>Data Transformation: Changed data formats and restructured the data layout for better analysis.</a:t>
            </a:r>
          </a:p>
          <a:p>
            <a:r>
              <a:rPr lang="en-US" sz="2000" dirty="0">
                <a:latin typeface="Menlo"/>
              </a:rPr>
              <a:t>Data Exploration: Generated initial statistics and visual representations to understand patterns and trends in the data.</a:t>
            </a:r>
          </a:p>
          <a:p>
            <a:r>
              <a:rPr lang="en-US" sz="2000" dirty="0">
                <a:latin typeface="Menlo"/>
              </a:rPr>
              <a:t>Output Formats: Saved or exported the prepared data to various formats, such as CSV or Excel, for future use or analysis.</a:t>
            </a:r>
          </a:p>
          <a:p>
            <a:endParaRPr lang="en-US" sz="2000" dirty="0"/>
          </a:p>
        </p:txBody>
      </p:sp>
    </p:spTree>
    <p:extLst>
      <p:ext uri="{BB962C8B-B14F-4D97-AF65-F5344CB8AC3E}">
        <p14:creationId xmlns:p14="http://schemas.microsoft.com/office/powerpoint/2010/main" val="227381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F887-7DF5-1B1C-815C-B776541DBAD8}"/>
            </a:ext>
          </a:extLst>
        </p:cNvPr>
        <p:cNvGrpSpPr/>
        <p:nvPr/>
      </p:nvGrpSpPr>
      <p:grpSpPr>
        <a:xfrm>
          <a:off x="0" y="0"/>
          <a:ext cx="0" cy="0"/>
          <a:chOff x="0" y="0"/>
          <a:chExt cx="0" cy="0"/>
        </a:xfrm>
      </p:grpSpPr>
      <p:sp>
        <p:nvSpPr>
          <p:cNvPr id="18" name="Tytuł 1">
            <a:extLst>
              <a:ext uri="{FF2B5EF4-FFF2-40B4-BE49-F238E27FC236}">
                <a16:creationId xmlns:a16="http://schemas.microsoft.com/office/drawing/2014/main" id="{2FC1972E-BB11-8D19-7CDA-A808BF049DAD}"/>
              </a:ext>
            </a:extLst>
          </p:cNvPr>
          <p:cNvSpPr>
            <a:spLocks noGrp="1"/>
          </p:cNvSpPr>
          <p:nvPr>
            <p:ph type="title"/>
          </p:nvPr>
        </p:nvSpPr>
        <p:spPr>
          <a:xfrm>
            <a:off x="746234" y="321545"/>
            <a:ext cx="10689021" cy="1478570"/>
          </a:xfrm>
        </p:spPr>
        <p:txBody>
          <a:bodyPr>
            <a:noAutofit/>
          </a:bodyPr>
          <a:lstStyle/>
          <a:p>
            <a:pPr algn="ctr"/>
            <a:r>
              <a:rPr lang="pl-PL" b="1" dirty="0">
                <a:latin typeface="Menlo" panose="020B0609030804020204" pitchFamily="49" charset="0"/>
              </a:rPr>
              <a:t>SAMPLE </a:t>
            </a:r>
            <a:r>
              <a:rPr lang="pl-PL" b="1" dirty="0" err="1">
                <a:latin typeface="Menlo" panose="020B0609030804020204" pitchFamily="49" charset="0"/>
              </a:rPr>
              <a:t>analysis</a:t>
            </a:r>
            <a:br>
              <a:rPr lang="pl-PL" b="1" dirty="0">
                <a:latin typeface="Menlo" panose="020B0609030804020204" pitchFamily="49" charset="0"/>
              </a:rPr>
            </a:br>
            <a:endParaRPr lang="pl-PL" sz="2000" dirty="0">
              <a:latin typeface="Menlo" panose="020B0609030804020204" pitchFamily="49" charset="0"/>
            </a:endParaRPr>
          </a:p>
        </p:txBody>
      </p:sp>
      <p:sp>
        <p:nvSpPr>
          <p:cNvPr id="3" name="Symbol zastępczy numeru slajdu 2">
            <a:extLst>
              <a:ext uri="{FF2B5EF4-FFF2-40B4-BE49-F238E27FC236}">
                <a16:creationId xmlns:a16="http://schemas.microsoft.com/office/drawing/2014/main" id="{7FE38152-0654-2922-6201-D26F7EF407F1}"/>
              </a:ext>
            </a:extLst>
          </p:cNvPr>
          <p:cNvSpPr>
            <a:spLocks noGrp="1"/>
          </p:cNvSpPr>
          <p:nvPr>
            <p:ph type="sldNum" sz="quarter" idx="12"/>
          </p:nvPr>
        </p:nvSpPr>
        <p:spPr/>
        <p:txBody>
          <a:bodyPr/>
          <a:lstStyle/>
          <a:p>
            <a:fld id="{761D4C8D-8B4B-724A-9897-3EE1C608538F}" type="slidenum">
              <a:rPr lang="pl-PL" smtClean="0"/>
              <a:t>22</a:t>
            </a:fld>
            <a:endParaRPr lang="pl-PL"/>
          </a:p>
        </p:txBody>
      </p:sp>
      <p:pic>
        <p:nvPicPr>
          <p:cNvPr id="7" name="Obraz 6">
            <a:extLst>
              <a:ext uri="{FF2B5EF4-FFF2-40B4-BE49-F238E27FC236}">
                <a16:creationId xmlns:a16="http://schemas.microsoft.com/office/drawing/2014/main" id="{A2EA8A7D-C652-DBB8-51D5-80DC5208638B}"/>
              </a:ext>
            </a:extLst>
          </p:cNvPr>
          <p:cNvPicPr>
            <a:picLocks noChangeAspect="1"/>
          </p:cNvPicPr>
          <p:nvPr/>
        </p:nvPicPr>
        <p:blipFill>
          <a:blip r:embed="rId2"/>
          <a:stretch>
            <a:fillRect/>
          </a:stretch>
        </p:blipFill>
        <p:spPr>
          <a:xfrm>
            <a:off x="556720" y="1505827"/>
            <a:ext cx="3594100" cy="2762812"/>
          </a:xfrm>
          <a:prstGeom prst="rect">
            <a:avLst/>
          </a:prstGeom>
        </p:spPr>
      </p:pic>
      <p:pic>
        <p:nvPicPr>
          <p:cNvPr id="8" name="Obraz 7">
            <a:extLst>
              <a:ext uri="{FF2B5EF4-FFF2-40B4-BE49-F238E27FC236}">
                <a16:creationId xmlns:a16="http://schemas.microsoft.com/office/drawing/2014/main" id="{1ADA9595-1B2F-18FC-CAB8-C2D7CD7A06E4}"/>
              </a:ext>
            </a:extLst>
          </p:cNvPr>
          <p:cNvPicPr>
            <a:picLocks noChangeAspect="1"/>
          </p:cNvPicPr>
          <p:nvPr/>
        </p:nvPicPr>
        <p:blipFill>
          <a:blip r:embed="rId3"/>
          <a:stretch>
            <a:fillRect/>
          </a:stretch>
        </p:blipFill>
        <p:spPr>
          <a:xfrm>
            <a:off x="4207401" y="1505827"/>
            <a:ext cx="7417368" cy="3683710"/>
          </a:xfrm>
          <a:prstGeom prst="rect">
            <a:avLst/>
          </a:prstGeom>
        </p:spPr>
      </p:pic>
      <p:pic>
        <p:nvPicPr>
          <p:cNvPr id="9" name="Obraz 8">
            <a:extLst>
              <a:ext uri="{FF2B5EF4-FFF2-40B4-BE49-F238E27FC236}">
                <a16:creationId xmlns:a16="http://schemas.microsoft.com/office/drawing/2014/main" id="{4AC426C6-D636-9A53-2D93-C94996159AFF}"/>
              </a:ext>
            </a:extLst>
          </p:cNvPr>
          <p:cNvPicPr>
            <a:picLocks noChangeAspect="1"/>
          </p:cNvPicPr>
          <p:nvPr/>
        </p:nvPicPr>
        <p:blipFill>
          <a:blip r:embed="rId4"/>
          <a:stretch>
            <a:fillRect/>
          </a:stretch>
        </p:blipFill>
        <p:spPr>
          <a:xfrm>
            <a:off x="556720" y="4341885"/>
            <a:ext cx="3594100" cy="1911269"/>
          </a:xfrm>
          <a:prstGeom prst="rect">
            <a:avLst/>
          </a:prstGeom>
        </p:spPr>
      </p:pic>
    </p:spTree>
    <p:extLst>
      <p:ext uri="{BB962C8B-B14F-4D97-AF65-F5344CB8AC3E}">
        <p14:creationId xmlns:p14="http://schemas.microsoft.com/office/powerpoint/2010/main" val="3275716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AB9E02B-33DD-78E3-184F-4F41C1604E74}"/>
              </a:ext>
            </a:extLst>
          </p:cNvPr>
          <p:cNvSpPr>
            <a:spLocks noGrp="1"/>
          </p:cNvSpPr>
          <p:nvPr>
            <p:ph type="title"/>
          </p:nvPr>
        </p:nvSpPr>
        <p:spPr>
          <a:xfrm>
            <a:off x="3620291" y="942983"/>
            <a:ext cx="4951411" cy="767370"/>
          </a:xfrm>
        </p:spPr>
        <p:txBody>
          <a:bodyPr/>
          <a:lstStyle/>
          <a:p>
            <a:pPr algn="ctr"/>
            <a:r>
              <a:rPr lang="en-US" dirty="0"/>
              <a:t>Thank you!</a:t>
            </a:r>
          </a:p>
        </p:txBody>
      </p:sp>
      <p:sp>
        <p:nvSpPr>
          <p:cNvPr id="3" name="Symbol zastępczy numeru slajdu 2">
            <a:extLst>
              <a:ext uri="{FF2B5EF4-FFF2-40B4-BE49-F238E27FC236}">
                <a16:creationId xmlns:a16="http://schemas.microsoft.com/office/drawing/2014/main" id="{3CC26464-C56B-C8A3-9142-1E0E4C2E8110}"/>
              </a:ext>
            </a:extLst>
          </p:cNvPr>
          <p:cNvSpPr>
            <a:spLocks noGrp="1"/>
          </p:cNvSpPr>
          <p:nvPr>
            <p:ph type="sldNum" sz="quarter" idx="12"/>
          </p:nvPr>
        </p:nvSpPr>
        <p:spPr/>
        <p:txBody>
          <a:bodyPr/>
          <a:lstStyle/>
          <a:p>
            <a:fld id="{761D4C8D-8B4B-724A-9897-3EE1C608538F}" type="slidenum">
              <a:rPr lang="pl-PL" smtClean="0"/>
              <a:t>23</a:t>
            </a:fld>
            <a:endParaRPr lang="pl-PL"/>
          </a:p>
        </p:txBody>
      </p:sp>
      <p:pic>
        <p:nvPicPr>
          <p:cNvPr id="8" name="Obraz 7">
            <a:extLst>
              <a:ext uri="{FF2B5EF4-FFF2-40B4-BE49-F238E27FC236}">
                <a16:creationId xmlns:a16="http://schemas.microsoft.com/office/drawing/2014/main" id="{A29BCD1F-08CE-1B3E-9B5F-A531852025D6}"/>
              </a:ext>
            </a:extLst>
          </p:cNvPr>
          <p:cNvPicPr>
            <a:picLocks noChangeAspect="1"/>
          </p:cNvPicPr>
          <p:nvPr/>
        </p:nvPicPr>
        <p:blipFill>
          <a:blip r:embed="rId2"/>
          <a:srcRect t="5071" b="-5071"/>
          <a:stretch/>
        </p:blipFill>
        <p:spPr>
          <a:xfrm>
            <a:off x="2835718" y="1945323"/>
            <a:ext cx="6520563" cy="3467503"/>
          </a:xfrm>
          <a:prstGeom prst="rect">
            <a:avLst/>
          </a:prstGeom>
        </p:spPr>
      </p:pic>
    </p:spTree>
    <p:extLst>
      <p:ext uri="{BB962C8B-B14F-4D97-AF65-F5344CB8AC3E}">
        <p14:creationId xmlns:p14="http://schemas.microsoft.com/office/powerpoint/2010/main" val="426348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0EBB-DC87-9747-C527-A3BBD88BA8FE}"/>
            </a:ext>
          </a:extLst>
        </p:cNvPr>
        <p:cNvGrpSpPr/>
        <p:nvPr/>
      </p:nvGrpSpPr>
      <p:grpSpPr>
        <a:xfrm>
          <a:off x="0" y="0"/>
          <a:ext cx="0" cy="0"/>
          <a:chOff x="0" y="0"/>
          <a:chExt cx="0" cy="0"/>
        </a:xfrm>
      </p:grpSpPr>
      <p:sp>
        <p:nvSpPr>
          <p:cNvPr id="5" name="pole tekstowe 4">
            <a:extLst>
              <a:ext uri="{FF2B5EF4-FFF2-40B4-BE49-F238E27FC236}">
                <a16:creationId xmlns:a16="http://schemas.microsoft.com/office/drawing/2014/main" id="{C80B69C7-B6CA-9B65-A765-5082DCF03948}"/>
              </a:ext>
            </a:extLst>
          </p:cNvPr>
          <p:cNvSpPr txBox="1"/>
          <p:nvPr/>
        </p:nvSpPr>
        <p:spPr>
          <a:xfrm>
            <a:off x="1250731" y="1827703"/>
            <a:ext cx="10058400" cy="5478423"/>
          </a:xfrm>
          <a:prstGeom prst="rect">
            <a:avLst/>
          </a:prstGeom>
          <a:noFill/>
        </p:spPr>
        <p:txBody>
          <a:bodyPr wrap="square" rtlCol="0">
            <a:spAutoFit/>
          </a:bodyPr>
          <a:lstStyle/>
          <a:p>
            <a:pPr>
              <a:buNone/>
            </a:pPr>
            <a:r>
              <a:rPr lang="en-US" sz="1400" b="1" dirty="0">
                <a:effectLst/>
                <a:latin typeface="Menlo" panose="020B0609030804020204" pitchFamily="49" charset="0"/>
              </a:rPr>
              <a:t>1.2. </a:t>
            </a:r>
            <a:r>
              <a:rPr lang="en-US" sz="1400" b="1" dirty="0">
                <a:effectLst/>
                <a:latin typeface="Menlo" panose="020B0609030804020204" pitchFamily="49" charset="0"/>
                <a:hlinkClick r:id="rId2"/>
              </a:rPr>
              <a:t>https://www.arbeitnow.com/robots.txt</a:t>
            </a:r>
            <a:endParaRPr lang="en-US" sz="1400" b="0" dirty="0">
              <a:effectLst/>
              <a:latin typeface="Menlo" panose="020B0609030804020204" pitchFamily="49" charset="0"/>
            </a:endParaRPr>
          </a:p>
          <a:p>
            <a:pPr>
              <a:buNone/>
            </a:pPr>
            <a:r>
              <a:rPr lang="en-US" sz="1400" b="0" dirty="0">
                <a:effectLst/>
                <a:latin typeface="Menlo" panose="020B0609030804020204" pitchFamily="49" charset="0"/>
              </a:rPr>
              <a:t>User-agent: * </a:t>
            </a:r>
          </a:p>
          <a:p>
            <a:pPr>
              <a:buNone/>
            </a:pPr>
            <a:r>
              <a:rPr lang="en-US" sz="1400" b="0" dirty="0">
                <a:effectLst/>
                <a:latin typeface="Menlo" panose="020B0609030804020204" pitchFamily="49" charset="0"/>
              </a:rPr>
              <a:t>Disallow: </a:t>
            </a:r>
          </a:p>
          <a:p>
            <a:pPr>
              <a:buNone/>
            </a:pPr>
            <a:r>
              <a:rPr lang="pl-PL" sz="1400" dirty="0" err="1">
                <a:latin typeface="Menlo" panose="020B0609030804020204" pitchFamily="49" charset="0"/>
              </a:rPr>
              <a:t>Disallow</a:t>
            </a:r>
            <a:r>
              <a:rPr lang="pl-PL" sz="1400" dirty="0">
                <a:latin typeface="Menlo" panose="020B0609030804020204" pitchFamily="49" charset="0"/>
              </a:rPr>
              <a:t>: /*?__</a:t>
            </a:r>
            <a:r>
              <a:rPr lang="pl-PL" sz="1400" dirty="0" err="1">
                <a:latin typeface="Menlo" panose="020B0609030804020204" pitchFamily="49" charset="0"/>
              </a:rPr>
              <a:t>hstc</a:t>
            </a:r>
            <a:br>
              <a:rPr lang="en-US" sz="1400" dirty="0">
                <a:latin typeface="Menlo" panose="020B0609030804020204" pitchFamily="49" charset="0"/>
              </a:rPr>
            </a:br>
            <a:br>
              <a:rPr lang="en-US" sz="1400" b="0" dirty="0">
                <a:effectLst/>
                <a:latin typeface="Menlo" panose="020B0609030804020204" pitchFamily="49" charset="0"/>
              </a:rPr>
            </a:br>
            <a:r>
              <a:rPr lang="en-US" sz="1400" b="1" dirty="0">
                <a:effectLst/>
                <a:latin typeface="Menlo" panose="020B0609030804020204" pitchFamily="49" charset="0"/>
              </a:rPr>
              <a:t>1.3. </a:t>
            </a:r>
            <a:r>
              <a:rPr lang="en-US" sz="1400" b="1" dirty="0">
                <a:effectLst/>
                <a:latin typeface="Menlo" panose="020B0609030804020204" pitchFamily="49" charset="0"/>
                <a:hlinkClick r:id="rId3"/>
              </a:rPr>
              <a:t>https://www.arbeitnow.com/terms</a:t>
            </a:r>
            <a:endParaRPr lang="en-US" sz="1400" b="0" dirty="0">
              <a:effectLst/>
              <a:latin typeface="Menlo" panose="020B0609030804020204" pitchFamily="49" charset="0"/>
            </a:endParaRPr>
          </a:p>
          <a:p>
            <a:pPr>
              <a:buNone/>
            </a:pPr>
            <a:r>
              <a:rPr lang="en-US" sz="1400" b="0" dirty="0">
                <a:effectLst/>
                <a:latin typeface="Menlo" panose="020B0609030804020204" pitchFamily="49" charset="0"/>
              </a:rPr>
              <a:t>Use License</a:t>
            </a:r>
          </a:p>
          <a:p>
            <a:pPr>
              <a:buNone/>
            </a:pPr>
            <a:r>
              <a:rPr lang="en-US" sz="1400" b="0" dirty="0">
                <a:effectLst/>
                <a:latin typeface="Menlo" panose="020B0609030804020204" pitchFamily="49" charset="0"/>
              </a:rPr>
              <a:t>a. Permission is granted to temporarily download one copy of the materials (information or software) on </a:t>
            </a:r>
            <a:r>
              <a:rPr lang="en-US" sz="1400" b="0" dirty="0" err="1">
                <a:effectLst/>
                <a:latin typeface="Menlo" panose="020B0609030804020204" pitchFamily="49" charset="0"/>
              </a:rPr>
              <a:t>arbeitnow's</a:t>
            </a:r>
            <a:r>
              <a:rPr lang="en-US" sz="1400" b="0" dirty="0">
                <a:effectLst/>
                <a:latin typeface="Menlo" panose="020B0609030804020204" pitchFamily="49" charset="0"/>
              </a:rPr>
              <a:t> website </a:t>
            </a:r>
            <a:r>
              <a:rPr lang="en-US" sz="1400" b="1" dirty="0">
                <a:effectLst/>
                <a:latin typeface="Menlo" panose="020B0609030804020204" pitchFamily="49" charset="0"/>
              </a:rPr>
              <a:t>for personal, non-commercial transitory viewing</a:t>
            </a:r>
            <a:r>
              <a:rPr lang="en-US" sz="1400" b="0" dirty="0">
                <a:effectLst/>
                <a:latin typeface="Menlo" panose="020B0609030804020204" pitchFamily="49" charset="0"/>
              </a:rPr>
              <a:t> only. This is the grant of a license, not a transfer of title, and under this license you may not:</a:t>
            </a:r>
          </a:p>
          <a:p>
            <a:pPr marL="857250" lvl="1" indent="-400050">
              <a:buAutoNum type="romanLcPeriod"/>
            </a:pPr>
            <a:r>
              <a:rPr lang="en-US" sz="1400" b="0" dirty="0">
                <a:effectLst/>
                <a:latin typeface="Menlo" panose="020B0609030804020204" pitchFamily="49" charset="0"/>
              </a:rPr>
              <a:t>modify or copy the materials;</a:t>
            </a:r>
          </a:p>
          <a:p>
            <a:pPr marL="857250" lvl="1" indent="-400050">
              <a:buAutoNum type="romanLcPeriod"/>
            </a:pPr>
            <a:r>
              <a:rPr lang="en-US" sz="1400" b="0" dirty="0">
                <a:effectLst/>
                <a:latin typeface="Menlo" panose="020B0609030804020204" pitchFamily="49" charset="0"/>
              </a:rPr>
              <a:t>use the materials for any commercial purpose, or for any public display (commercial or non-commercial);</a:t>
            </a:r>
          </a:p>
          <a:p>
            <a:pPr marL="857250" lvl="1" indent="-400050">
              <a:buAutoNum type="romanLcPeriod"/>
            </a:pPr>
            <a:r>
              <a:rPr lang="en-US" sz="1400" b="0" dirty="0">
                <a:effectLst/>
                <a:latin typeface="Menlo" panose="020B0609030804020204" pitchFamily="49" charset="0"/>
              </a:rPr>
              <a:t>attempt to decompile or reverse engineer any software contained on </a:t>
            </a:r>
            <a:r>
              <a:rPr lang="en-US" sz="1400" b="0" dirty="0" err="1">
                <a:effectLst/>
                <a:latin typeface="Menlo" panose="020B0609030804020204" pitchFamily="49" charset="0"/>
              </a:rPr>
              <a:t>arbeitnow's</a:t>
            </a:r>
            <a:r>
              <a:rPr lang="en-US" sz="1400" b="0" dirty="0">
                <a:effectLst/>
                <a:latin typeface="Menlo" panose="020B0609030804020204" pitchFamily="49" charset="0"/>
              </a:rPr>
              <a:t> website;</a:t>
            </a:r>
          </a:p>
          <a:p>
            <a:pPr marL="857250" lvl="1" indent="-400050">
              <a:buAutoNum type="romanLcPeriod"/>
            </a:pPr>
            <a:r>
              <a:rPr lang="en-US" sz="1400" b="0" dirty="0">
                <a:effectLst/>
                <a:latin typeface="Menlo" panose="020B0609030804020204" pitchFamily="49" charset="0"/>
              </a:rPr>
              <a:t>remove any copyright or other proprietary notations from the materials; or</a:t>
            </a:r>
          </a:p>
          <a:p>
            <a:pPr marL="857250" lvl="1" indent="-400050">
              <a:buAutoNum type="romanLcPeriod"/>
            </a:pPr>
            <a:r>
              <a:rPr lang="en-US" sz="1400" b="0" dirty="0">
                <a:effectLst/>
                <a:latin typeface="Menlo" panose="020B0609030804020204" pitchFamily="49" charset="0"/>
              </a:rPr>
              <a:t>transfer the materials to another person or "mirror" the materials on any other server.</a:t>
            </a:r>
          </a:p>
          <a:p>
            <a:pPr>
              <a:buNone/>
            </a:pPr>
            <a:r>
              <a:rPr lang="en-US" sz="1400" b="0" dirty="0">
                <a:effectLst/>
                <a:latin typeface="Menlo" panose="020B0609030804020204" pitchFamily="49" charset="0"/>
              </a:rPr>
              <a:t>b. This license shall automatically terminate if you violate any of these restrictions and may be terminated by </a:t>
            </a:r>
            <a:r>
              <a:rPr lang="en-US" sz="1400" b="0" dirty="0" err="1">
                <a:effectLst/>
                <a:latin typeface="Menlo" panose="020B0609030804020204" pitchFamily="49" charset="0"/>
              </a:rPr>
              <a:t>arbeitnow</a:t>
            </a:r>
            <a:r>
              <a:rPr lang="en-US" sz="1400" b="0" dirty="0">
                <a:effectLst/>
                <a:latin typeface="Menlo" panose="020B0609030804020204" pitchFamily="49" charset="0"/>
              </a:rPr>
              <a:t> at any time. Upon terminating your viewing of these materials or upon the termination of this license, you must destroy any downloaded materials in your possession whether in electronic or printed format.</a:t>
            </a:r>
          </a:p>
          <a:p>
            <a:br>
              <a:rPr lang="en-US" sz="1400" b="0" dirty="0">
                <a:solidFill>
                  <a:srgbClr val="CCCCCC"/>
                </a:solidFill>
                <a:effectLst/>
                <a:latin typeface="Menlo" panose="020B0609030804020204" pitchFamily="49" charset="0"/>
              </a:rPr>
            </a:br>
            <a:endParaRPr lang="en-US" sz="1400" b="0" dirty="0">
              <a:solidFill>
                <a:srgbClr val="CCCCCC"/>
              </a:solidFill>
              <a:effectLst/>
              <a:latin typeface="Menlo" panose="020B0609030804020204" pitchFamily="49" charset="0"/>
            </a:endParaRPr>
          </a:p>
          <a:p>
            <a:endParaRPr lang="en-US" sz="1400" dirty="0"/>
          </a:p>
        </p:txBody>
      </p:sp>
      <p:pic>
        <p:nvPicPr>
          <p:cNvPr id="3" name="Symbol zastępczy zawartości 3">
            <a:extLst>
              <a:ext uri="{FF2B5EF4-FFF2-40B4-BE49-F238E27FC236}">
                <a16:creationId xmlns:a16="http://schemas.microsoft.com/office/drawing/2014/main" id="{F5179EAC-26B5-312C-B063-D08FD9EF2B48}"/>
              </a:ext>
            </a:extLst>
          </p:cNvPr>
          <p:cNvPicPr>
            <a:picLocks noChangeAspect="1"/>
          </p:cNvPicPr>
          <p:nvPr/>
        </p:nvPicPr>
        <p:blipFill>
          <a:blip r:embed="rId4"/>
          <a:stretch>
            <a:fillRect/>
          </a:stretch>
        </p:blipFill>
        <p:spPr>
          <a:xfrm>
            <a:off x="7314214" y="2153426"/>
            <a:ext cx="2730500" cy="939800"/>
          </a:xfrm>
          <a:prstGeom prst="rect">
            <a:avLst/>
          </a:prstGeom>
        </p:spPr>
      </p:pic>
      <p:sp>
        <p:nvSpPr>
          <p:cNvPr id="10" name="Tytuł 1">
            <a:extLst>
              <a:ext uri="{FF2B5EF4-FFF2-40B4-BE49-F238E27FC236}">
                <a16:creationId xmlns:a16="http://schemas.microsoft.com/office/drawing/2014/main" id="{D05AC671-F38A-5B2A-7D15-32A923477FE8}"/>
              </a:ext>
            </a:extLst>
          </p:cNvPr>
          <p:cNvSpPr txBox="1">
            <a:spLocks/>
          </p:cNvSpPr>
          <p:nvPr/>
        </p:nvSpPr>
        <p:spPr>
          <a:xfrm>
            <a:off x="1143001" y="32896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lnSpc>
                <a:spcPts val="1350"/>
              </a:lnSpc>
            </a:pPr>
            <a:r>
              <a:rPr lang="en-US" b="1">
                <a:latin typeface="Menlo" panose="020B0609030804020204" pitchFamily="49" charset="0"/>
              </a:rPr>
              <a:t>1. Choice of the website</a:t>
            </a:r>
            <a:endParaRPr lang="en-US" dirty="0"/>
          </a:p>
        </p:txBody>
      </p:sp>
    </p:spTree>
    <p:extLst>
      <p:ext uri="{BB962C8B-B14F-4D97-AF65-F5344CB8AC3E}">
        <p14:creationId xmlns:p14="http://schemas.microsoft.com/office/powerpoint/2010/main" val="195537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5F34015-6AB6-B163-2AD8-F4AFF3AE62EF}"/>
              </a:ext>
            </a:extLst>
          </p:cNvPr>
          <p:cNvSpPr>
            <a:spLocks noGrp="1"/>
          </p:cNvSpPr>
          <p:nvPr>
            <p:ph type="title"/>
          </p:nvPr>
        </p:nvSpPr>
        <p:spPr>
          <a:xfrm>
            <a:off x="1143000" y="19038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2.1. </a:t>
            </a:r>
            <a:r>
              <a:rPr lang="pl-PL" sz="2000" dirty="0" err="1">
                <a:latin typeface="Menlo" panose="020B0609030804020204" pitchFamily="49" charset="0"/>
              </a:rPr>
              <a:t>InstalL</a:t>
            </a:r>
            <a:r>
              <a:rPr lang="pl-PL" sz="2000" dirty="0">
                <a:latin typeface="Menlo"/>
              </a:rPr>
              <a:t> </a:t>
            </a:r>
            <a:r>
              <a:rPr lang="pl-PL" sz="2000" dirty="0" err="1">
                <a:latin typeface="Menlo"/>
              </a:rPr>
              <a:t>packages</a:t>
            </a:r>
            <a:r>
              <a:rPr lang="pl-PL" sz="2000" dirty="0">
                <a:latin typeface="Menlo"/>
              </a:rPr>
              <a:t>, import </a:t>
            </a:r>
            <a:r>
              <a:rPr lang="pl-PL" sz="2000" dirty="0" err="1">
                <a:latin typeface="Menlo"/>
              </a:rPr>
              <a:t>libraries</a:t>
            </a:r>
            <a:r>
              <a:rPr lang="pl-PL" sz="2000" dirty="0">
                <a:latin typeface="Menlo"/>
              </a:rPr>
              <a:t> and </a:t>
            </a:r>
            <a:r>
              <a:rPr lang="pl-PL" sz="2000" dirty="0" err="1">
                <a:latin typeface="Menlo"/>
              </a:rPr>
              <a:t>tools</a:t>
            </a:r>
            <a:br>
              <a:rPr lang="pl-PL" sz="2000" dirty="0">
                <a:latin typeface="Menlo" panose="020B0609030804020204" pitchFamily="49" charset="0"/>
              </a:rPr>
            </a:br>
            <a:br>
              <a:rPr lang="pl-PL" sz="2000" dirty="0">
                <a:latin typeface="Menlo" panose="020B0609030804020204" pitchFamily="49" charset="0"/>
              </a:rPr>
            </a:br>
            <a:endParaRPr lang="pl-PL" sz="2000" dirty="0">
              <a:latin typeface="Menlo" panose="020B0609030804020204" pitchFamily="49" charset="0"/>
            </a:endParaRPr>
          </a:p>
        </p:txBody>
      </p:sp>
      <p:pic>
        <p:nvPicPr>
          <p:cNvPr id="3" name="Obraz 2">
            <a:extLst>
              <a:ext uri="{FF2B5EF4-FFF2-40B4-BE49-F238E27FC236}">
                <a16:creationId xmlns:a16="http://schemas.microsoft.com/office/drawing/2014/main" id="{530CC623-8AE0-9D8F-2CDD-5C7B306E58D1}"/>
              </a:ext>
            </a:extLst>
          </p:cNvPr>
          <p:cNvPicPr>
            <a:picLocks noChangeAspect="1"/>
          </p:cNvPicPr>
          <p:nvPr/>
        </p:nvPicPr>
        <p:blipFill>
          <a:blip r:embed="rId2"/>
          <a:stretch>
            <a:fillRect/>
          </a:stretch>
        </p:blipFill>
        <p:spPr>
          <a:xfrm>
            <a:off x="2863850" y="1959763"/>
            <a:ext cx="6464300" cy="3492886"/>
          </a:xfrm>
          <a:prstGeom prst="rect">
            <a:avLst/>
          </a:prstGeom>
        </p:spPr>
      </p:pic>
    </p:spTree>
    <p:extLst>
      <p:ext uri="{BB962C8B-B14F-4D97-AF65-F5344CB8AC3E}">
        <p14:creationId xmlns:p14="http://schemas.microsoft.com/office/powerpoint/2010/main" val="165391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C6F0-0CA9-2572-5A01-761F4A3535AC}"/>
              </a:ext>
            </a:extLst>
          </p:cNvPr>
          <p:cNvSpPr>
            <a:spLocks noGrp="1"/>
          </p:cNvSpPr>
          <p:nvPr>
            <p:ph type="title"/>
          </p:nvPr>
        </p:nvSpPr>
        <p:spPr/>
        <p:txBody>
          <a:bodyPr/>
          <a:lstStyle/>
          <a:p>
            <a:r>
              <a:rPr lang="en-US" dirty="0">
                <a:latin typeface="Menlo"/>
              </a:rPr>
              <a:t>Description of Functions</a:t>
            </a:r>
          </a:p>
        </p:txBody>
      </p:sp>
      <p:sp>
        <p:nvSpPr>
          <p:cNvPr id="3" name="Content Placeholder 2">
            <a:extLst>
              <a:ext uri="{FF2B5EF4-FFF2-40B4-BE49-F238E27FC236}">
                <a16:creationId xmlns:a16="http://schemas.microsoft.com/office/drawing/2014/main" id="{C14E8DC0-3057-1891-1A7C-D134674947D9}"/>
              </a:ext>
            </a:extLst>
          </p:cNvPr>
          <p:cNvSpPr>
            <a:spLocks noGrp="1"/>
          </p:cNvSpPr>
          <p:nvPr>
            <p:ph idx="1"/>
          </p:nvPr>
        </p:nvSpPr>
        <p:spPr/>
        <p:txBody>
          <a:bodyPr vert="horz" lIns="91440" tIns="45720" rIns="91440" bIns="45720" rtlCol="0" anchor="t">
            <a:normAutofit fontScale="62500" lnSpcReduction="20000"/>
          </a:bodyPr>
          <a:lstStyle/>
          <a:p>
            <a:r>
              <a:rPr lang="en-US" b="1" dirty="0">
                <a:latin typeface="Menlo"/>
                <a:ea typeface="+mn-lt"/>
                <a:cs typeface="+mn-lt"/>
              </a:rPr>
              <a:t>Requests</a:t>
            </a:r>
            <a:r>
              <a:rPr lang="en-US" dirty="0">
                <a:latin typeface="Menlo"/>
                <a:ea typeface="+mn-lt"/>
                <a:cs typeface="+mn-lt"/>
              </a:rPr>
              <a:t>: Used to send HTTP requests to retrieve webpage content easily.</a:t>
            </a:r>
            <a:endParaRPr lang="en-US">
              <a:latin typeface="Menlo"/>
            </a:endParaRPr>
          </a:p>
          <a:p>
            <a:r>
              <a:rPr lang="en-US" b="1" dirty="0">
                <a:latin typeface="Menlo"/>
                <a:ea typeface="+mn-lt"/>
                <a:cs typeface="+mn-lt"/>
              </a:rPr>
              <a:t>BeautifulSoup4</a:t>
            </a:r>
            <a:r>
              <a:rPr lang="en-US" dirty="0">
                <a:latin typeface="Menlo"/>
                <a:ea typeface="+mn-lt"/>
                <a:cs typeface="+mn-lt"/>
              </a:rPr>
              <a:t>: A library for parsing HTML and XML documents, allowing easy navigation and modification.</a:t>
            </a:r>
            <a:endParaRPr lang="en-US">
              <a:latin typeface="Menlo"/>
            </a:endParaRPr>
          </a:p>
          <a:p>
            <a:r>
              <a:rPr lang="en-US" b="1" dirty="0">
                <a:latin typeface="Menlo"/>
                <a:ea typeface="+mn-lt"/>
                <a:cs typeface="+mn-lt"/>
              </a:rPr>
              <a:t>Pandas</a:t>
            </a:r>
            <a:r>
              <a:rPr lang="en-US" dirty="0">
                <a:latin typeface="Menlo"/>
                <a:ea typeface="+mn-lt"/>
                <a:cs typeface="+mn-lt"/>
              </a:rPr>
              <a:t>: A powerful data manipulation library useful for organizing scraped data into data frames.</a:t>
            </a:r>
            <a:endParaRPr lang="en-US">
              <a:latin typeface="Menlo"/>
            </a:endParaRPr>
          </a:p>
          <a:p>
            <a:r>
              <a:rPr lang="en-US" b="1" dirty="0">
                <a:latin typeface="Menlo"/>
                <a:ea typeface="+mn-lt"/>
                <a:cs typeface="+mn-lt"/>
              </a:rPr>
              <a:t>Selenium</a:t>
            </a:r>
            <a:r>
              <a:rPr lang="en-US" dirty="0">
                <a:latin typeface="Menlo"/>
                <a:ea typeface="+mn-lt"/>
                <a:cs typeface="+mn-lt"/>
              </a:rPr>
              <a:t>: Automates web browsers to interact with web pages, ideal for scraping dynamic content.</a:t>
            </a:r>
            <a:endParaRPr lang="en-US">
              <a:latin typeface="Menlo"/>
            </a:endParaRPr>
          </a:p>
          <a:p>
            <a:r>
              <a:rPr lang="en-US" b="1" dirty="0">
                <a:latin typeface="Menlo"/>
                <a:ea typeface="+mn-lt"/>
                <a:cs typeface="+mn-lt"/>
              </a:rPr>
              <a:t>WebDriver</a:t>
            </a:r>
            <a:r>
              <a:rPr lang="en-US" dirty="0">
                <a:latin typeface="Menlo"/>
                <a:ea typeface="+mn-lt"/>
                <a:cs typeface="+mn-lt"/>
              </a:rPr>
              <a:t>: A component of Selenium that allows control of web browsers via browser-specific drivers.</a:t>
            </a:r>
            <a:endParaRPr lang="en-US">
              <a:latin typeface="Menlo"/>
            </a:endParaRPr>
          </a:p>
          <a:p>
            <a:r>
              <a:rPr lang="en-US" b="1" err="1">
                <a:latin typeface="Menlo"/>
                <a:ea typeface="+mn-lt"/>
                <a:cs typeface="+mn-lt"/>
              </a:rPr>
              <a:t>ChromeDriver</a:t>
            </a:r>
            <a:r>
              <a:rPr lang="en-US" dirty="0">
                <a:latin typeface="Menlo"/>
                <a:ea typeface="+mn-lt"/>
                <a:cs typeface="+mn-lt"/>
              </a:rPr>
              <a:t>: Executables that connect Selenium commands with specific web browsers.</a:t>
            </a:r>
            <a:endParaRPr lang="en-US" dirty="0">
              <a:latin typeface="Menlo"/>
            </a:endParaRPr>
          </a:p>
          <a:p>
            <a:endParaRPr lang="en-US" dirty="0"/>
          </a:p>
        </p:txBody>
      </p:sp>
    </p:spTree>
    <p:extLst>
      <p:ext uri="{BB962C8B-B14F-4D97-AF65-F5344CB8AC3E}">
        <p14:creationId xmlns:p14="http://schemas.microsoft.com/office/powerpoint/2010/main" val="141483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E730F-D5A1-05AB-7953-1F8656B453A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D964213-A625-4318-0925-A946C18D8FB2}"/>
              </a:ext>
            </a:extLst>
          </p:cNvPr>
          <p:cNvSpPr>
            <a:spLocks noGrp="1"/>
          </p:cNvSpPr>
          <p:nvPr>
            <p:ph type="title"/>
          </p:nvPr>
        </p:nvSpPr>
        <p:spPr>
          <a:xfrm>
            <a:off x="1143000" y="19038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2.2. </a:t>
            </a:r>
            <a:r>
              <a:rPr lang="pl-PL" sz="2000" dirty="0" err="1">
                <a:effectLst/>
                <a:latin typeface="Menlo" panose="020B0609030804020204" pitchFamily="49" charset="0"/>
              </a:rPr>
              <a:t>Check</a:t>
            </a:r>
            <a:r>
              <a:rPr lang="pl-PL" sz="2000" dirty="0">
                <a:effectLst/>
                <a:latin typeface="Menlo" panose="020B0609030804020204" pitchFamily="49" charset="0"/>
              </a:rPr>
              <a:t> </a:t>
            </a:r>
            <a:r>
              <a:rPr lang="pl-PL" sz="2000" dirty="0" err="1">
                <a:effectLst/>
                <a:latin typeface="Menlo" panose="020B0609030804020204" pitchFamily="49" charset="0"/>
              </a:rPr>
              <a:t>total</a:t>
            </a:r>
            <a:r>
              <a:rPr lang="pl-PL" sz="2000" dirty="0">
                <a:effectLst/>
                <a:latin typeface="Menlo" panose="020B0609030804020204" pitchFamily="49" charset="0"/>
              </a:rPr>
              <a:t> </a:t>
            </a:r>
            <a:r>
              <a:rPr lang="pl-PL" sz="2000" dirty="0" err="1">
                <a:effectLst/>
                <a:latin typeface="Menlo" panose="020B0609030804020204" pitchFamily="49" charset="0"/>
              </a:rPr>
              <a:t>number</a:t>
            </a:r>
            <a:r>
              <a:rPr lang="pl-PL" sz="2000" dirty="0">
                <a:effectLst/>
                <a:latin typeface="Menlo" panose="020B0609030804020204" pitchFamily="49" charset="0"/>
              </a:rPr>
              <a:t> of </a:t>
            </a:r>
            <a:r>
              <a:rPr lang="pl-PL" sz="2000" dirty="0" err="1">
                <a:effectLst/>
                <a:latin typeface="Menlo" panose="020B0609030804020204" pitchFamily="49" charset="0"/>
              </a:rPr>
              <a:t>pages</a:t>
            </a:r>
            <a:r>
              <a:rPr lang="pl-PL" sz="2000" dirty="0">
                <a:effectLst/>
                <a:latin typeface="Menlo" panose="020B0609030804020204" pitchFamily="49" charset="0"/>
              </a:rPr>
              <a:t> for English-</a:t>
            </a:r>
            <a:r>
              <a:rPr lang="pl-PL" sz="2000" dirty="0" err="1">
                <a:effectLst/>
                <a:latin typeface="Menlo" panose="020B0609030804020204" pitchFamily="49" charset="0"/>
              </a:rPr>
              <a:t>speaking</a:t>
            </a:r>
            <a:r>
              <a:rPr lang="pl-PL" sz="2000" dirty="0">
                <a:effectLst/>
                <a:latin typeface="Menlo" panose="020B0609030804020204" pitchFamily="49" charset="0"/>
              </a:rPr>
              <a:t> </a:t>
            </a:r>
            <a:r>
              <a:rPr lang="pl-PL" sz="2000" dirty="0" err="1">
                <a:effectLst/>
                <a:latin typeface="Menlo" panose="020B0609030804020204" pitchFamily="49" charset="0"/>
              </a:rPr>
              <a:t>jobs</a:t>
            </a:r>
            <a:endParaRPr lang="pl-PL" sz="2000" dirty="0"/>
          </a:p>
        </p:txBody>
      </p:sp>
      <p:sp>
        <p:nvSpPr>
          <p:cNvPr id="3" name="Symbol zastępczy numeru slajdu 2">
            <a:extLst>
              <a:ext uri="{FF2B5EF4-FFF2-40B4-BE49-F238E27FC236}">
                <a16:creationId xmlns:a16="http://schemas.microsoft.com/office/drawing/2014/main" id="{28178F05-F12D-C894-DE98-B0705A51B73F}"/>
              </a:ext>
            </a:extLst>
          </p:cNvPr>
          <p:cNvSpPr>
            <a:spLocks noGrp="1"/>
          </p:cNvSpPr>
          <p:nvPr>
            <p:ph type="sldNum" sz="quarter" idx="12"/>
          </p:nvPr>
        </p:nvSpPr>
        <p:spPr/>
        <p:txBody>
          <a:bodyPr/>
          <a:lstStyle/>
          <a:p>
            <a:fld id="{761D4C8D-8B4B-724A-9897-3EE1C608538F}" type="slidenum">
              <a:rPr lang="pl-PL" smtClean="0"/>
              <a:t>6</a:t>
            </a:fld>
            <a:endParaRPr lang="pl-PL"/>
          </a:p>
        </p:txBody>
      </p:sp>
      <p:pic>
        <p:nvPicPr>
          <p:cNvPr id="4" name="Obraz 3">
            <a:extLst>
              <a:ext uri="{FF2B5EF4-FFF2-40B4-BE49-F238E27FC236}">
                <a16:creationId xmlns:a16="http://schemas.microsoft.com/office/drawing/2014/main" id="{89350076-F74D-C661-CD44-88B2A26D0978}"/>
              </a:ext>
            </a:extLst>
          </p:cNvPr>
          <p:cNvPicPr>
            <a:picLocks noChangeAspect="1"/>
          </p:cNvPicPr>
          <p:nvPr/>
        </p:nvPicPr>
        <p:blipFill>
          <a:blip r:embed="rId2"/>
          <a:stretch>
            <a:fillRect/>
          </a:stretch>
        </p:blipFill>
        <p:spPr>
          <a:xfrm>
            <a:off x="3417921" y="1516449"/>
            <a:ext cx="5356155" cy="5151166"/>
          </a:xfrm>
          <a:prstGeom prst="rect">
            <a:avLst/>
          </a:prstGeom>
        </p:spPr>
      </p:pic>
    </p:spTree>
    <p:extLst>
      <p:ext uri="{BB962C8B-B14F-4D97-AF65-F5344CB8AC3E}">
        <p14:creationId xmlns:p14="http://schemas.microsoft.com/office/powerpoint/2010/main" val="232528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4A28-1FEA-2C77-BE2B-00E400821D2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B49A6EF-7E2F-D255-CE5B-4004870EA7FE}"/>
              </a:ext>
            </a:extLst>
          </p:cNvPr>
          <p:cNvSpPr>
            <a:spLocks noGrp="1"/>
          </p:cNvSpPr>
          <p:nvPr>
            <p:ph type="title"/>
          </p:nvPr>
        </p:nvSpPr>
        <p:spPr>
          <a:xfrm>
            <a:off x="1143000" y="19038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2.3. </a:t>
            </a:r>
            <a:r>
              <a:rPr lang="pl-PL" sz="2000" dirty="0" err="1">
                <a:latin typeface="Menlo" panose="020B0609030804020204" pitchFamily="49" charset="0"/>
              </a:rPr>
              <a:t>Collect</a:t>
            </a:r>
            <a:r>
              <a:rPr lang="pl-PL" sz="2000" dirty="0">
                <a:latin typeface="Menlo" panose="020B0609030804020204" pitchFamily="49" charset="0"/>
              </a:rPr>
              <a:t> </a:t>
            </a:r>
            <a:r>
              <a:rPr lang="pl-PL" sz="2000" dirty="0" err="1">
                <a:latin typeface="Menlo" panose="020B0609030804020204" pitchFamily="49" charset="0"/>
              </a:rPr>
              <a:t>links</a:t>
            </a:r>
            <a:endParaRPr lang="pl-PL" sz="2000" dirty="0">
              <a:latin typeface="Menlo" panose="020B0609030804020204" pitchFamily="49" charset="0"/>
            </a:endParaRPr>
          </a:p>
        </p:txBody>
      </p:sp>
      <p:sp>
        <p:nvSpPr>
          <p:cNvPr id="3" name="Symbol zastępczy numeru slajdu 2">
            <a:extLst>
              <a:ext uri="{FF2B5EF4-FFF2-40B4-BE49-F238E27FC236}">
                <a16:creationId xmlns:a16="http://schemas.microsoft.com/office/drawing/2014/main" id="{66D4E135-3766-EBA3-1D78-2B1CDF2E5B3E}"/>
              </a:ext>
            </a:extLst>
          </p:cNvPr>
          <p:cNvSpPr>
            <a:spLocks noGrp="1"/>
          </p:cNvSpPr>
          <p:nvPr>
            <p:ph type="sldNum" sz="quarter" idx="12"/>
          </p:nvPr>
        </p:nvSpPr>
        <p:spPr/>
        <p:txBody>
          <a:bodyPr/>
          <a:lstStyle/>
          <a:p>
            <a:fld id="{761D4C8D-8B4B-724A-9897-3EE1C608538F}" type="slidenum">
              <a:rPr lang="pl-PL" smtClean="0"/>
              <a:t>7</a:t>
            </a:fld>
            <a:endParaRPr lang="pl-PL"/>
          </a:p>
        </p:txBody>
      </p:sp>
      <p:pic>
        <p:nvPicPr>
          <p:cNvPr id="4" name="Obraz 3">
            <a:extLst>
              <a:ext uri="{FF2B5EF4-FFF2-40B4-BE49-F238E27FC236}">
                <a16:creationId xmlns:a16="http://schemas.microsoft.com/office/drawing/2014/main" id="{BDC1E703-2F1C-7672-BD3E-286D6F075466}"/>
              </a:ext>
            </a:extLst>
          </p:cNvPr>
          <p:cNvPicPr>
            <a:picLocks noChangeAspect="1"/>
          </p:cNvPicPr>
          <p:nvPr/>
        </p:nvPicPr>
        <p:blipFill>
          <a:blip r:embed="rId2"/>
          <a:stretch>
            <a:fillRect/>
          </a:stretch>
        </p:blipFill>
        <p:spPr>
          <a:xfrm>
            <a:off x="3253566" y="1668955"/>
            <a:ext cx="5684866" cy="4254800"/>
          </a:xfrm>
          <a:prstGeom prst="rect">
            <a:avLst/>
          </a:prstGeom>
        </p:spPr>
      </p:pic>
      <p:pic>
        <p:nvPicPr>
          <p:cNvPr id="5" name="Obraz 4">
            <a:extLst>
              <a:ext uri="{FF2B5EF4-FFF2-40B4-BE49-F238E27FC236}">
                <a16:creationId xmlns:a16="http://schemas.microsoft.com/office/drawing/2014/main" id="{9B210E2E-59FC-1F06-6127-7805FDE00EC9}"/>
              </a:ext>
            </a:extLst>
          </p:cNvPr>
          <p:cNvPicPr>
            <a:picLocks noChangeAspect="1"/>
          </p:cNvPicPr>
          <p:nvPr/>
        </p:nvPicPr>
        <p:blipFill>
          <a:blip r:embed="rId3"/>
          <a:stretch>
            <a:fillRect/>
          </a:stretch>
        </p:blipFill>
        <p:spPr>
          <a:xfrm>
            <a:off x="4381498" y="6065836"/>
            <a:ext cx="3429001" cy="502338"/>
          </a:xfrm>
          <a:prstGeom prst="rect">
            <a:avLst/>
          </a:prstGeom>
        </p:spPr>
      </p:pic>
    </p:spTree>
    <p:extLst>
      <p:ext uri="{BB962C8B-B14F-4D97-AF65-F5344CB8AC3E}">
        <p14:creationId xmlns:p14="http://schemas.microsoft.com/office/powerpoint/2010/main" val="178154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7E38C-0C39-4629-A32A-396263EC022D}"/>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F8633FE-2993-23B9-623C-64E59916C67A}"/>
              </a:ext>
            </a:extLst>
          </p:cNvPr>
          <p:cNvSpPr>
            <a:spLocks noGrp="1"/>
          </p:cNvSpPr>
          <p:nvPr>
            <p:ph type="title"/>
          </p:nvPr>
        </p:nvSpPr>
        <p:spPr>
          <a:xfrm>
            <a:off x="1143000" y="190385"/>
            <a:ext cx="9905998" cy="1478570"/>
          </a:xfrm>
        </p:spPr>
        <p:txBody>
          <a:bodyPr>
            <a:noAutofit/>
          </a:bodyPr>
          <a:lstStyle/>
          <a:p>
            <a:pPr algn="ctr"/>
            <a:r>
              <a:rPr lang="pl-PL" b="1" dirty="0">
                <a:effectLst/>
                <a:latin typeface="Menlo" panose="020B0609030804020204" pitchFamily="49" charset="0"/>
              </a:rPr>
              <a:t>2. </a:t>
            </a:r>
            <a:r>
              <a:rPr lang="pl-PL" b="1" dirty="0" err="1">
                <a:effectLst/>
                <a:latin typeface="Menlo" panose="020B0609030804020204" pitchFamily="49" charset="0"/>
              </a:rPr>
              <a:t>Collecting</a:t>
            </a:r>
            <a:r>
              <a:rPr lang="pl-PL" b="1" dirty="0">
                <a:effectLst/>
                <a:latin typeface="Menlo" panose="020B0609030804020204" pitchFamily="49" charset="0"/>
              </a:rPr>
              <a:t> data from the </a:t>
            </a:r>
            <a:r>
              <a:rPr lang="pl-PL" b="1" dirty="0" err="1">
                <a:effectLst/>
                <a:latin typeface="Menlo" panose="020B0609030804020204" pitchFamily="49" charset="0"/>
              </a:rPr>
              <a:t>website</a:t>
            </a:r>
            <a:br>
              <a:rPr lang="pl-PL" sz="2000" b="1" dirty="0">
                <a:effectLst/>
                <a:latin typeface="Menlo" panose="020B0609030804020204" pitchFamily="49" charset="0"/>
              </a:rPr>
            </a:br>
            <a:r>
              <a:rPr lang="pl-PL" sz="2000" b="1" dirty="0">
                <a:effectLst/>
                <a:latin typeface="Menlo" panose="020B0609030804020204" pitchFamily="49" charset="0"/>
              </a:rPr>
              <a:t>(07.04.2025)</a:t>
            </a:r>
            <a:br>
              <a:rPr lang="pl-PL" sz="2000" b="1" dirty="0">
                <a:effectLst/>
                <a:latin typeface="Menlo" panose="020B0609030804020204" pitchFamily="49" charset="0"/>
              </a:rPr>
            </a:br>
            <a:r>
              <a:rPr lang="pl-PL" sz="2000" b="1" dirty="0">
                <a:effectLst/>
                <a:latin typeface="Menlo" panose="020B0609030804020204" pitchFamily="49" charset="0"/>
              </a:rPr>
              <a:t>2.3. </a:t>
            </a:r>
            <a:r>
              <a:rPr lang="pl-PL" sz="2000" dirty="0" err="1">
                <a:latin typeface="Menlo" panose="020B0609030804020204" pitchFamily="49" charset="0"/>
              </a:rPr>
              <a:t>Collect</a:t>
            </a:r>
            <a:r>
              <a:rPr lang="pl-PL" sz="2000" dirty="0">
                <a:latin typeface="Menlo" panose="020B0609030804020204" pitchFamily="49" charset="0"/>
              </a:rPr>
              <a:t> </a:t>
            </a:r>
            <a:r>
              <a:rPr lang="pl-PL" sz="2000" dirty="0" err="1">
                <a:latin typeface="Menlo" panose="020B0609030804020204" pitchFamily="49" charset="0"/>
              </a:rPr>
              <a:t>links</a:t>
            </a:r>
            <a:r>
              <a:rPr lang="pl-PL" sz="2000" dirty="0">
                <a:latin typeface="Menlo" panose="020B0609030804020204" pitchFamily="49" charset="0"/>
              </a:rPr>
              <a:t> – </a:t>
            </a:r>
            <a:r>
              <a:rPr lang="pl-PL" sz="2000" dirty="0" err="1">
                <a:latin typeface="Menlo" panose="020B0609030804020204" pitchFamily="49" charset="0"/>
              </a:rPr>
              <a:t>csv</a:t>
            </a:r>
            <a:r>
              <a:rPr lang="pl-PL" sz="2000" dirty="0">
                <a:latin typeface="Menlo" panose="020B0609030804020204" pitchFamily="49" charset="0"/>
              </a:rPr>
              <a:t> file</a:t>
            </a:r>
          </a:p>
        </p:txBody>
      </p:sp>
      <p:sp>
        <p:nvSpPr>
          <p:cNvPr id="4" name="Symbol zastępczy numeru slajdu 3">
            <a:extLst>
              <a:ext uri="{FF2B5EF4-FFF2-40B4-BE49-F238E27FC236}">
                <a16:creationId xmlns:a16="http://schemas.microsoft.com/office/drawing/2014/main" id="{62F21D7F-5269-DD5C-1BB7-E2186D5BBB4C}"/>
              </a:ext>
            </a:extLst>
          </p:cNvPr>
          <p:cNvSpPr>
            <a:spLocks noGrp="1"/>
          </p:cNvSpPr>
          <p:nvPr>
            <p:ph type="sldNum" sz="quarter" idx="12"/>
          </p:nvPr>
        </p:nvSpPr>
        <p:spPr/>
        <p:txBody>
          <a:bodyPr/>
          <a:lstStyle/>
          <a:p>
            <a:fld id="{761D4C8D-8B4B-724A-9897-3EE1C608538F}" type="slidenum">
              <a:rPr lang="pl-PL" smtClean="0"/>
              <a:t>8</a:t>
            </a:fld>
            <a:endParaRPr lang="pl-PL"/>
          </a:p>
        </p:txBody>
      </p:sp>
      <p:pic>
        <p:nvPicPr>
          <p:cNvPr id="5" name="Obraz 4">
            <a:extLst>
              <a:ext uri="{FF2B5EF4-FFF2-40B4-BE49-F238E27FC236}">
                <a16:creationId xmlns:a16="http://schemas.microsoft.com/office/drawing/2014/main" id="{2197FA9A-C630-0507-6482-9A6109DD56AC}"/>
              </a:ext>
            </a:extLst>
          </p:cNvPr>
          <p:cNvPicPr>
            <a:picLocks noChangeAspect="1"/>
          </p:cNvPicPr>
          <p:nvPr/>
        </p:nvPicPr>
        <p:blipFill>
          <a:blip r:embed="rId2"/>
          <a:stretch>
            <a:fillRect/>
          </a:stretch>
        </p:blipFill>
        <p:spPr>
          <a:xfrm>
            <a:off x="2209800" y="2012617"/>
            <a:ext cx="7772400" cy="2832765"/>
          </a:xfrm>
          <a:prstGeom prst="rect">
            <a:avLst/>
          </a:prstGeom>
        </p:spPr>
      </p:pic>
    </p:spTree>
    <p:extLst>
      <p:ext uri="{BB962C8B-B14F-4D97-AF65-F5344CB8AC3E}">
        <p14:creationId xmlns:p14="http://schemas.microsoft.com/office/powerpoint/2010/main" val="71536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4D8-4D61-6B9C-7D27-7E393016D7CE}"/>
              </a:ext>
            </a:extLst>
          </p:cNvPr>
          <p:cNvSpPr>
            <a:spLocks noGrp="1"/>
          </p:cNvSpPr>
          <p:nvPr>
            <p:ph type="title"/>
          </p:nvPr>
        </p:nvSpPr>
        <p:spPr/>
        <p:txBody>
          <a:bodyPr/>
          <a:lstStyle/>
          <a:p>
            <a:r>
              <a:rPr lang="en-US" dirty="0">
                <a:latin typeface="Menlo"/>
              </a:rPr>
              <a:t>Description on Collecting Links</a:t>
            </a:r>
          </a:p>
        </p:txBody>
      </p:sp>
      <p:sp>
        <p:nvSpPr>
          <p:cNvPr id="3" name="Content Placeholder 2">
            <a:extLst>
              <a:ext uri="{FF2B5EF4-FFF2-40B4-BE49-F238E27FC236}">
                <a16:creationId xmlns:a16="http://schemas.microsoft.com/office/drawing/2014/main" id="{C0246651-5E21-E9A5-3270-B13E50EDE49E}"/>
              </a:ext>
            </a:extLst>
          </p:cNvPr>
          <p:cNvSpPr>
            <a:spLocks noGrp="1"/>
          </p:cNvSpPr>
          <p:nvPr>
            <p:ph idx="1"/>
          </p:nvPr>
        </p:nvSpPr>
        <p:spPr>
          <a:xfrm>
            <a:off x="1141413" y="1776521"/>
            <a:ext cx="9905999" cy="4908058"/>
          </a:xfrm>
        </p:spPr>
        <p:txBody>
          <a:bodyPr vert="horz" lIns="91440" tIns="45720" rIns="91440" bIns="45720" rtlCol="0" anchor="t">
            <a:noAutofit/>
          </a:bodyPr>
          <a:lstStyle/>
          <a:p>
            <a:r>
              <a:rPr lang="en-US" sz="1600" b="1" dirty="0">
                <a:latin typeface="Menlo"/>
              </a:rPr>
              <a:t>Access the Web Page:</a:t>
            </a:r>
            <a:endParaRPr lang="en-US" sz="1600" dirty="0">
              <a:latin typeface="Menlo"/>
            </a:endParaRPr>
          </a:p>
          <a:p>
            <a:r>
              <a:rPr lang="en-US" sz="1600" dirty="0">
                <a:latin typeface="Menlo"/>
              </a:rPr>
              <a:t>Used the Requests library to access the page containing job postings.</a:t>
            </a:r>
          </a:p>
          <a:p>
            <a:r>
              <a:rPr lang="en-US" sz="1600" b="1" dirty="0">
                <a:latin typeface="Menlo"/>
              </a:rPr>
              <a:t>Parse HTML Content:</a:t>
            </a:r>
            <a:endParaRPr lang="en-US" sz="1600" dirty="0">
              <a:latin typeface="Menlo"/>
            </a:endParaRPr>
          </a:p>
          <a:p>
            <a:r>
              <a:rPr lang="en-US" sz="1600" dirty="0">
                <a:latin typeface="Menlo"/>
              </a:rPr>
              <a:t>Utilized </a:t>
            </a:r>
            <a:r>
              <a:rPr lang="en-US" sz="1600" dirty="0" err="1">
                <a:latin typeface="Menlo"/>
              </a:rPr>
              <a:t>BeautifulSoup</a:t>
            </a:r>
            <a:r>
              <a:rPr lang="en-US" sz="1600" dirty="0">
                <a:latin typeface="Menlo"/>
              </a:rPr>
              <a:t> to analyze the HTML structure of the web page.</a:t>
            </a:r>
          </a:p>
          <a:p>
            <a:r>
              <a:rPr lang="en-US" sz="1600" b="1" dirty="0">
                <a:latin typeface="Menlo"/>
              </a:rPr>
              <a:t>Identify Links:</a:t>
            </a:r>
            <a:endParaRPr lang="en-US" sz="1600" dirty="0">
              <a:latin typeface="Menlo"/>
            </a:endParaRPr>
          </a:p>
          <a:p>
            <a:r>
              <a:rPr lang="en-US" sz="1600" dirty="0">
                <a:latin typeface="Menlo"/>
              </a:rPr>
              <a:t>Looked for specific classes or attributes to efficiently find the desired links, such as &lt;a&gt; tags, which commonly hold the hyperlinks to the job postings.</a:t>
            </a:r>
          </a:p>
          <a:p>
            <a:r>
              <a:rPr lang="en-US" sz="1600" b="1" dirty="0">
                <a:latin typeface="Menlo"/>
              </a:rPr>
              <a:t>Extract URLs:</a:t>
            </a:r>
            <a:endParaRPr lang="en-US" sz="1600" dirty="0">
              <a:latin typeface="Menlo"/>
            </a:endParaRPr>
          </a:p>
          <a:p>
            <a:r>
              <a:rPr lang="en-US" sz="1600" dirty="0">
                <a:latin typeface="Menlo"/>
              </a:rPr>
              <a:t>Retrieved the hyperlinks from the identified tags and store them in a list using pandas.</a:t>
            </a:r>
          </a:p>
          <a:p>
            <a:endParaRPr lang="en-US" sz="2000" dirty="0"/>
          </a:p>
        </p:txBody>
      </p:sp>
    </p:spTree>
    <p:extLst>
      <p:ext uri="{BB962C8B-B14F-4D97-AF65-F5344CB8AC3E}">
        <p14:creationId xmlns:p14="http://schemas.microsoft.com/office/powerpoint/2010/main" val="1677557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bwód">
  <a:themeElements>
    <a:clrScheme name="Obwód">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bwód">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bwód">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244</TotalTime>
  <Words>1270</Words>
  <Application>Microsoft Macintosh PowerPoint</Application>
  <PresentationFormat>Panoramiczny</PresentationFormat>
  <Paragraphs>98</Paragraphs>
  <Slides>23</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23</vt:i4>
      </vt:variant>
    </vt:vector>
  </HeadingPairs>
  <TitlesOfParts>
    <vt:vector size="28" baseType="lpstr">
      <vt:lpstr>Arial</vt:lpstr>
      <vt:lpstr>Menlo</vt:lpstr>
      <vt:lpstr>Tw Cen MT</vt:lpstr>
      <vt:lpstr>Tw Cen MT</vt:lpstr>
      <vt:lpstr>Obwód</vt:lpstr>
      <vt:lpstr>Webscraping and Social Media Scraping Project</vt:lpstr>
      <vt:lpstr>1. Choice of the website</vt:lpstr>
      <vt:lpstr>Prezentacja programu PowerPoint</vt:lpstr>
      <vt:lpstr>2. Collecting data from the website (07.04.2025) 2.1. InstalL packages, import libraries and tools  </vt:lpstr>
      <vt:lpstr>Description of Functions</vt:lpstr>
      <vt:lpstr>2. Collecting data from the website (07.04.2025) 2.2. Check total number of pages for English-speaking jobs</vt:lpstr>
      <vt:lpstr>2. Collecting data from the website (07.04.2025) 2.3. Collect links</vt:lpstr>
      <vt:lpstr>2. Collecting data from the website (07.04.2025) 2.3. Collect links – csv file</vt:lpstr>
      <vt:lpstr>Description on Collecting Links</vt:lpstr>
      <vt:lpstr>2. Collecting data from the website (07.04.2025) 2.4. Define a list of keywords, AND function to extract keywords from text</vt:lpstr>
      <vt:lpstr>Description of Extracting with Keywords</vt:lpstr>
      <vt:lpstr>2. Collecting data from the website (07.04.2025) 2.5. Scrape job details 1</vt:lpstr>
      <vt:lpstr>Description of Scrap Job Details 1</vt:lpstr>
      <vt:lpstr>2. Collecting data from the website (07.04.2025) 2.5. Scrape job details 2</vt:lpstr>
      <vt:lpstr>Description of Scrap Job Details 2</vt:lpstr>
      <vt:lpstr>2. Collecting data from the website (07.04.2025) 2.5. Scrape job details 3</vt:lpstr>
      <vt:lpstr>2. Collecting data from the website (07.04.2025) 2.5. Scrape job details 4</vt:lpstr>
      <vt:lpstr>Description of Scrap Job Details 3</vt:lpstr>
      <vt:lpstr>3. Prepare collected data for analysis (07.04.2025)</vt:lpstr>
      <vt:lpstr>3. Prepare collected data for analysis (07.04.2025)</vt:lpstr>
      <vt:lpstr>Description of preparing Data for cleaning</vt:lpstr>
      <vt:lpstr>SAMPLE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Kędzierska-Głodek</dc:creator>
  <cp:lastModifiedBy>Anna Kędzierska-Głodek</cp:lastModifiedBy>
  <cp:revision>154</cp:revision>
  <dcterms:created xsi:type="dcterms:W3CDTF">2025-04-04T05:31:39Z</dcterms:created>
  <dcterms:modified xsi:type="dcterms:W3CDTF">2025-04-07T21:27:42Z</dcterms:modified>
</cp:coreProperties>
</file>